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2.xml" ContentType="application/vnd.openxmlformats-officedocument.presentationml.tags+xml"/>
  <Override PartName="/ppt/notesSlides/notesSlide15.xml" ContentType="application/vnd.openxmlformats-officedocument.presentationml.notesSlide+xml"/>
  <Override PartName="/ppt/tags/tag13.xml" ContentType="application/vnd.openxmlformats-officedocument.presentationml.tags+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60" r:id="rId2"/>
    <p:sldId id="262" r:id="rId3"/>
    <p:sldId id="286" r:id="rId4"/>
    <p:sldId id="860" r:id="rId5"/>
    <p:sldId id="931" r:id="rId6"/>
    <p:sldId id="900" r:id="rId7"/>
    <p:sldId id="932" r:id="rId8"/>
    <p:sldId id="909" r:id="rId9"/>
    <p:sldId id="926" r:id="rId10"/>
    <p:sldId id="908" r:id="rId11"/>
    <p:sldId id="849" r:id="rId12"/>
    <p:sldId id="910" r:id="rId13"/>
    <p:sldId id="911" r:id="rId14"/>
    <p:sldId id="933" r:id="rId15"/>
    <p:sldId id="934" r:id="rId16"/>
    <p:sldId id="912" r:id="rId17"/>
    <p:sldId id="928" r:id="rId18"/>
    <p:sldId id="914" r:id="rId19"/>
    <p:sldId id="284" r:id="rId20"/>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82" d="100"/>
          <a:sy n="82" d="100"/>
        </p:scale>
        <p:origin x="69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04B0AA-62E1-40EF-A2C4-E169CD09143A}" type="datetimeFigureOut">
              <a:rPr lang="zh-CN" altLang="en-US" smtClean="0"/>
              <a:t>2025-06-28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8A3C8F-C187-4018-B63C-6FF142036AA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p:sp>
      <p:sp>
        <p:nvSpPr>
          <p:cNvPr id="94211" name="备注占位符 2"/>
          <p:cNvSpPr>
            <a:spLocks noGrp="1"/>
          </p:cNvSpPr>
          <p:nvPr>
            <p:ph type="body" idx="1"/>
          </p:nvPr>
        </p:nvSpPr>
        <p:spPr>
          <a:noFill/>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3130" rtl="0" eaLnBrk="1" fontAlgn="base" latinLnBrk="0" hangingPunct="1">
              <a:lnSpc>
                <a:spcPct val="100000"/>
              </a:lnSpc>
              <a:spcBef>
                <a:spcPct val="0"/>
              </a:spcBef>
              <a:spcAft>
                <a:spcPct val="0"/>
              </a:spcAft>
              <a:buClrTx/>
              <a:buSzTx/>
              <a:buFont typeface="Arial" panose="020B0604020202020204" pitchFamily="34" charset="0"/>
              <a:buNone/>
              <a:defRPr/>
            </a:pPr>
            <a:fld id="{B6307655-A20D-4142-AD78-1AF979BC4BD9}" type="slidenum">
              <a:rPr kumimoji="0" altLang="en-US"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rPr>
              <a:t>1</a:t>
            </a:fld>
            <a:endParaRPr kumimoji="0" lang="zh-CN" altLang="en-US"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FE94DF-58A5-28A3-B87B-B1E2BEA5E61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4BE160F-7FD8-58F3-B19F-1F06F763BBC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8CBDE64-66D5-4202-F839-2BF0F848F55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50E58AE-CAD0-2539-8B11-5F99C2E15B5A}"/>
              </a:ext>
            </a:extLst>
          </p:cNvPr>
          <p:cNvSpPr>
            <a:spLocks noGrp="1"/>
          </p:cNvSpPr>
          <p:nvPr>
            <p:ph type="sldNum" sz="quarter" idx="5"/>
          </p:nvPr>
        </p:nvSpPr>
        <p:spPr/>
        <p:txBody>
          <a:bodyPr/>
          <a:lstStyle/>
          <a:p>
            <a:fld id="{B1F6169F-443E-4E19-9CD8-03730782243B}" type="slidenum">
              <a:rPr lang="en-US" altLang="zh-CN" smtClean="0"/>
              <a:t>13</a:t>
            </a:fld>
            <a:endParaRPr lang="zh-CN" altLang="en-US"/>
          </a:p>
        </p:txBody>
      </p:sp>
    </p:spTree>
    <p:extLst>
      <p:ext uri="{BB962C8B-B14F-4D97-AF65-F5344CB8AC3E}">
        <p14:creationId xmlns:p14="http://schemas.microsoft.com/office/powerpoint/2010/main" val="2622357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F476F-D17A-C439-C56B-523C965C367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3CD6AD8-DE17-40EE-B40D-CC650026094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129B2D0-05A1-5647-6CFA-69353883C5D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8C9178E-BA53-54F4-4788-9B7509B59CA6}"/>
              </a:ext>
            </a:extLst>
          </p:cNvPr>
          <p:cNvSpPr>
            <a:spLocks noGrp="1"/>
          </p:cNvSpPr>
          <p:nvPr>
            <p:ph type="sldNum" sz="quarter" idx="5"/>
          </p:nvPr>
        </p:nvSpPr>
        <p:spPr/>
        <p:txBody>
          <a:bodyPr/>
          <a:lstStyle/>
          <a:p>
            <a:fld id="{B1F6169F-443E-4E19-9CD8-03730782243B}" type="slidenum">
              <a:rPr lang="en-US" altLang="zh-CN" smtClean="0"/>
              <a:t>14</a:t>
            </a:fld>
            <a:endParaRPr lang="zh-CN" altLang="en-US"/>
          </a:p>
        </p:txBody>
      </p:sp>
    </p:spTree>
    <p:extLst>
      <p:ext uri="{BB962C8B-B14F-4D97-AF65-F5344CB8AC3E}">
        <p14:creationId xmlns:p14="http://schemas.microsoft.com/office/powerpoint/2010/main" val="2998565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B5941-1132-4A65-4C55-BEC6BA4AF88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AFAF096-869D-E741-6752-5D2A0C04679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283B37F-937C-2B13-29EE-40A4FED70A5F}"/>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C076D8FE-CF1C-5DB8-B487-F1CAF143FB79}"/>
              </a:ext>
            </a:extLst>
          </p:cNvPr>
          <p:cNvSpPr>
            <a:spLocks noGrp="1"/>
          </p:cNvSpPr>
          <p:nvPr>
            <p:ph type="sldNum" sz="quarter" idx="5"/>
          </p:nvPr>
        </p:nvSpPr>
        <p:spPr/>
        <p:txBody>
          <a:bodyPr/>
          <a:lstStyle/>
          <a:p>
            <a:fld id="{B1F6169F-443E-4E19-9CD8-03730782243B}" type="slidenum">
              <a:rPr lang="en-US" altLang="zh-CN" smtClean="0"/>
              <a:t>15</a:t>
            </a:fld>
            <a:endParaRPr lang="zh-CN" altLang="en-US"/>
          </a:p>
        </p:txBody>
      </p:sp>
    </p:spTree>
    <p:extLst>
      <p:ext uri="{BB962C8B-B14F-4D97-AF65-F5344CB8AC3E}">
        <p14:creationId xmlns:p14="http://schemas.microsoft.com/office/powerpoint/2010/main" val="18419631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18C4A2-A854-07F2-C4DF-AEF9568B2E1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42C5850-6B41-41CD-B9DD-612BD23665C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AA760D7-D74B-3D9E-B942-778E40103AD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F11265D-1AE9-CF71-E947-6CF2263133F0}"/>
              </a:ext>
            </a:extLst>
          </p:cNvPr>
          <p:cNvSpPr>
            <a:spLocks noGrp="1"/>
          </p:cNvSpPr>
          <p:nvPr>
            <p:ph type="sldNum" sz="quarter" idx="5"/>
          </p:nvPr>
        </p:nvSpPr>
        <p:spPr/>
        <p:txBody>
          <a:bodyPr/>
          <a:lstStyle/>
          <a:p>
            <a:fld id="{B1F6169F-443E-4E19-9CD8-03730782243B}" type="slidenum">
              <a:rPr lang="en-US" altLang="zh-CN" smtClean="0"/>
              <a:t>16</a:t>
            </a:fld>
            <a:endParaRPr lang="zh-CN" altLang="en-US"/>
          </a:p>
        </p:txBody>
      </p:sp>
    </p:spTree>
    <p:extLst>
      <p:ext uri="{BB962C8B-B14F-4D97-AF65-F5344CB8AC3E}">
        <p14:creationId xmlns:p14="http://schemas.microsoft.com/office/powerpoint/2010/main" val="5259623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C8D65-B554-72D8-3924-ADFB8905572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C36ABDD-E3AC-0CC8-C4A6-CA2838C5C23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12F0C76-FA55-AE86-8FCD-B19CAA7C1F3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393C513-F80F-A318-7C6D-FBCCFDB09A6A}"/>
              </a:ext>
            </a:extLst>
          </p:cNvPr>
          <p:cNvSpPr>
            <a:spLocks noGrp="1"/>
          </p:cNvSpPr>
          <p:nvPr>
            <p:ph type="sldNum" sz="quarter" idx="5"/>
          </p:nvPr>
        </p:nvSpPr>
        <p:spPr/>
        <p:txBody>
          <a:bodyPr/>
          <a:lstStyle/>
          <a:p>
            <a:fld id="{B1F6169F-443E-4E19-9CD8-03730782243B}" type="slidenum">
              <a:rPr lang="en-US" altLang="zh-CN" smtClean="0"/>
              <a:t>17</a:t>
            </a:fld>
            <a:endParaRPr lang="zh-CN" altLang="en-US"/>
          </a:p>
        </p:txBody>
      </p:sp>
    </p:spTree>
    <p:extLst>
      <p:ext uri="{BB962C8B-B14F-4D97-AF65-F5344CB8AC3E}">
        <p14:creationId xmlns:p14="http://schemas.microsoft.com/office/powerpoint/2010/main" val="1045302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182B7-9386-0DE5-C54C-36DF9A37152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96E7E96-3E4A-5608-C843-DCB77BA8523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5C3C582-8DEB-7E82-CF5A-E3515023EAA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F4582E8-B061-806B-2350-C55D3A43F062}"/>
              </a:ext>
            </a:extLst>
          </p:cNvPr>
          <p:cNvSpPr>
            <a:spLocks noGrp="1"/>
          </p:cNvSpPr>
          <p:nvPr>
            <p:ph type="sldNum" sz="quarter" idx="5"/>
          </p:nvPr>
        </p:nvSpPr>
        <p:spPr/>
        <p:txBody>
          <a:bodyPr/>
          <a:lstStyle/>
          <a:p>
            <a:fld id="{B1F6169F-443E-4E19-9CD8-03730782243B}" type="slidenum">
              <a:rPr lang="en-US" altLang="zh-CN" smtClean="0"/>
              <a:t>18</a:t>
            </a:fld>
            <a:endParaRPr lang="zh-CN" altLang="en-US"/>
          </a:p>
        </p:txBody>
      </p:sp>
    </p:spTree>
    <p:extLst>
      <p:ext uri="{BB962C8B-B14F-4D97-AF65-F5344CB8AC3E}">
        <p14:creationId xmlns:p14="http://schemas.microsoft.com/office/powerpoint/2010/main" val="3543053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1"/>
          <p:cNvSpPr>
            <a:spLocks noGrp="1" noRot="1" noChangeAspect="1" noTextEdit="1"/>
          </p:cNvSpPr>
          <p:nvPr>
            <p:ph type="sldImg"/>
          </p:nvPr>
        </p:nvSpPr>
        <p:spPr/>
      </p:sp>
      <p:sp>
        <p:nvSpPr>
          <p:cNvPr id="119811" name="备注占位符 2"/>
          <p:cNvSpPr>
            <a:spLocks noGrp="1"/>
          </p:cNvSpPr>
          <p:nvPr>
            <p:ph type="body" idx="1"/>
          </p:nvPr>
        </p:nvSpPr>
        <p:spPr>
          <a:noFill/>
        </p:spPr>
        <p:txBody>
          <a:bodyPr/>
          <a:lstStyle/>
          <a:p>
            <a:endParaRPr lang="zh-CN" altLang="en-US"/>
          </a:p>
        </p:txBody>
      </p:sp>
      <p:sp>
        <p:nvSpPr>
          <p:cNvPr id="4" name="灯片编号占位符 3"/>
          <p:cNvSpPr>
            <a:spLocks noGrp="1"/>
          </p:cNvSpPr>
          <p:nvPr>
            <p:ph type="sldNum" sz="quarter" idx="5"/>
          </p:nvPr>
        </p:nvSpPr>
        <p:spPr/>
        <p:txBody>
          <a:bodyPr/>
          <a:lstStyle/>
          <a:p>
            <a:fld id="{DF77455D-7227-44BB-9661-4DECC0CCEC6B}" type="slidenum">
              <a:rPr altLang="en-US"/>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1F6169F-443E-4E19-9CD8-03730782243B}" type="slidenum">
              <a:rPr lang="en-US" altLang="zh-CN" smtClean="0"/>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5653D5-EACE-D576-1398-39B69536807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82CBE19-4308-2F23-4BD5-574252730FB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BFC5FA5-387B-1FC3-6A08-7B05D7B58E7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16D75344-2FD6-A172-24B4-EF85FBC3D58C}"/>
              </a:ext>
            </a:extLst>
          </p:cNvPr>
          <p:cNvSpPr>
            <a:spLocks noGrp="1"/>
          </p:cNvSpPr>
          <p:nvPr>
            <p:ph type="sldNum" sz="quarter" idx="5"/>
          </p:nvPr>
        </p:nvSpPr>
        <p:spPr/>
        <p:txBody>
          <a:bodyPr/>
          <a:lstStyle/>
          <a:p>
            <a:fld id="{B1F6169F-443E-4E19-9CD8-03730782243B}" type="slidenum">
              <a:rPr lang="en-US" altLang="zh-CN" smtClean="0"/>
              <a:t>5</a:t>
            </a:fld>
            <a:endParaRPr lang="zh-CN" altLang="en-US"/>
          </a:p>
        </p:txBody>
      </p:sp>
    </p:spTree>
    <p:extLst>
      <p:ext uri="{BB962C8B-B14F-4D97-AF65-F5344CB8AC3E}">
        <p14:creationId xmlns:p14="http://schemas.microsoft.com/office/powerpoint/2010/main" val="3981867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1E8E59-5405-4393-B9B6-65379021E94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AEDA5A5-87D4-F88E-E1EE-20418CE5B4F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EB86144-CD33-BAD9-05A2-0D048D3F7D5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05FE39F-487E-FBD9-5413-EF768AC91311}"/>
              </a:ext>
            </a:extLst>
          </p:cNvPr>
          <p:cNvSpPr>
            <a:spLocks noGrp="1"/>
          </p:cNvSpPr>
          <p:nvPr>
            <p:ph type="sldNum" sz="quarter" idx="5"/>
          </p:nvPr>
        </p:nvSpPr>
        <p:spPr/>
        <p:txBody>
          <a:bodyPr/>
          <a:lstStyle/>
          <a:p>
            <a:fld id="{B1F6169F-443E-4E19-9CD8-03730782243B}" type="slidenum">
              <a:rPr lang="en-US" altLang="zh-CN" smtClean="0"/>
              <a:t>6</a:t>
            </a:fld>
            <a:endParaRPr lang="zh-CN" altLang="en-US"/>
          </a:p>
        </p:txBody>
      </p:sp>
    </p:spTree>
    <p:extLst>
      <p:ext uri="{BB962C8B-B14F-4D97-AF65-F5344CB8AC3E}">
        <p14:creationId xmlns:p14="http://schemas.microsoft.com/office/powerpoint/2010/main" val="1617213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07F473-5676-E11F-79E7-962B4DFE378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D5D4382-1D85-5C98-D232-E1125A00A57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E089DDB-2BAF-422E-86B6-2F8A2BB4FB95}"/>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1F67C18-8E1B-877E-7A67-7FE50A06DDF0}"/>
              </a:ext>
            </a:extLst>
          </p:cNvPr>
          <p:cNvSpPr>
            <a:spLocks noGrp="1"/>
          </p:cNvSpPr>
          <p:nvPr>
            <p:ph type="sldNum" sz="quarter" idx="5"/>
          </p:nvPr>
        </p:nvSpPr>
        <p:spPr/>
        <p:txBody>
          <a:bodyPr/>
          <a:lstStyle/>
          <a:p>
            <a:fld id="{B1F6169F-443E-4E19-9CD8-03730782243B}" type="slidenum">
              <a:rPr lang="en-US" altLang="zh-CN" smtClean="0"/>
              <a:t>7</a:t>
            </a:fld>
            <a:endParaRPr lang="zh-CN" altLang="en-US"/>
          </a:p>
        </p:txBody>
      </p:sp>
    </p:spTree>
    <p:extLst>
      <p:ext uri="{BB962C8B-B14F-4D97-AF65-F5344CB8AC3E}">
        <p14:creationId xmlns:p14="http://schemas.microsoft.com/office/powerpoint/2010/main" val="1238728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F9DDBA-2CA8-95E9-FC2F-ECA5E936E8B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DF11A20-1090-F1F7-6071-DFADB526FF9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4A6FB04-2AF8-0187-5AF4-233807A0458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FB989C43-FA00-F558-015F-87F902A3F7E9}"/>
              </a:ext>
            </a:extLst>
          </p:cNvPr>
          <p:cNvSpPr>
            <a:spLocks noGrp="1"/>
          </p:cNvSpPr>
          <p:nvPr>
            <p:ph type="sldNum" sz="quarter" idx="5"/>
          </p:nvPr>
        </p:nvSpPr>
        <p:spPr/>
        <p:txBody>
          <a:bodyPr/>
          <a:lstStyle/>
          <a:p>
            <a:fld id="{B1F6169F-443E-4E19-9CD8-03730782243B}" type="slidenum">
              <a:rPr lang="en-US" altLang="zh-CN" smtClean="0"/>
              <a:t>8</a:t>
            </a:fld>
            <a:endParaRPr lang="zh-CN" altLang="en-US"/>
          </a:p>
        </p:txBody>
      </p:sp>
    </p:spTree>
    <p:extLst>
      <p:ext uri="{BB962C8B-B14F-4D97-AF65-F5344CB8AC3E}">
        <p14:creationId xmlns:p14="http://schemas.microsoft.com/office/powerpoint/2010/main" val="3439210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2DB07F-14A9-9662-133B-88AE80DBBA2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9D35057-A20E-5507-D62C-4ED349A0207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DDED21A-AF70-8670-2AF1-B32BF168846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8F29A2F-4B72-CC73-ADA8-B0E7BFF49333}"/>
              </a:ext>
            </a:extLst>
          </p:cNvPr>
          <p:cNvSpPr>
            <a:spLocks noGrp="1"/>
          </p:cNvSpPr>
          <p:nvPr>
            <p:ph type="sldNum" sz="quarter" idx="5"/>
          </p:nvPr>
        </p:nvSpPr>
        <p:spPr/>
        <p:txBody>
          <a:bodyPr/>
          <a:lstStyle/>
          <a:p>
            <a:fld id="{B1F6169F-443E-4E19-9CD8-03730782243B}" type="slidenum">
              <a:rPr lang="en-US" altLang="zh-CN" smtClean="0"/>
              <a:t>9</a:t>
            </a:fld>
            <a:endParaRPr lang="zh-CN" altLang="en-US"/>
          </a:p>
        </p:txBody>
      </p:sp>
    </p:spTree>
    <p:extLst>
      <p:ext uri="{BB962C8B-B14F-4D97-AF65-F5344CB8AC3E}">
        <p14:creationId xmlns:p14="http://schemas.microsoft.com/office/powerpoint/2010/main" val="2477519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765B2-D5E9-F2BA-9A4A-D8E7FFC2902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D890DAB-900F-E8AA-5DEB-DF127C3ACED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8E30E36-6F3B-F296-0E34-F257A2E061D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666417E-FBCC-E5E5-2A45-74FB077F8283}"/>
              </a:ext>
            </a:extLst>
          </p:cNvPr>
          <p:cNvSpPr>
            <a:spLocks noGrp="1"/>
          </p:cNvSpPr>
          <p:nvPr>
            <p:ph type="sldNum" sz="quarter" idx="5"/>
          </p:nvPr>
        </p:nvSpPr>
        <p:spPr/>
        <p:txBody>
          <a:bodyPr/>
          <a:lstStyle/>
          <a:p>
            <a:fld id="{B1F6169F-443E-4E19-9CD8-03730782243B}" type="slidenum">
              <a:rPr lang="en-US" altLang="zh-CN" smtClean="0"/>
              <a:t>10</a:t>
            </a:fld>
            <a:endParaRPr lang="zh-CN" altLang="en-US"/>
          </a:p>
        </p:txBody>
      </p:sp>
    </p:spTree>
    <p:extLst>
      <p:ext uri="{BB962C8B-B14F-4D97-AF65-F5344CB8AC3E}">
        <p14:creationId xmlns:p14="http://schemas.microsoft.com/office/powerpoint/2010/main" val="992129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E2BDCF-F8C3-BD22-6DDF-038EDD0A707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CA8A6F0-84DE-26B3-2A67-591903E20B0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0049291-13E7-BB50-27CC-1ACF488EFBD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2ECEA40F-94C0-119D-3E54-4741E189F5E5}"/>
              </a:ext>
            </a:extLst>
          </p:cNvPr>
          <p:cNvSpPr>
            <a:spLocks noGrp="1"/>
          </p:cNvSpPr>
          <p:nvPr>
            <p:ph type="sldNum" sz="quarter" idx="5"/>
          </p:nvPr>
        </p:nvSpPr>
        <p:spPr/>
        <p:txBody>
          <a:bodyPr/>
          <a:lstStyle/>
          <a:p>
            <a:fld id="{B1F6169F-443E-4E19-9CD8-03730782243B}" type="slidenum">
              <a:rPr lang="en-US" altLang="zh-CN" smtClean="0"/>
              <a:t>12</a:t>
            </a:fld>
            <a:endParaRPr lang="zh-CN" altLang="en-US"/>
          </a:p>
        </p:txBody>
      </p:sp>
    </p:spTree>
    <p:extLst>
      <p:ext uri="{BB962C8B-B14F-4D97-AF65-F5344CB8AC3E}">
        <p14:creationId xmlns:p14="http://schemas.microsoft.com/office/powerpoint/2010/main" val="4277117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noProof="1"/>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900894"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
        <p:nvSpPr>
          <p:cNvPr id="10" name="图片占位符 9"/>
          <p:cNvSpPr>
            <a:spLocks noGrp="1"/>
          </p:cNvSpPr>
          <p:nvPr>
            <p:ph type="pic" sz="quarter" idx="11"/>
          </p:nvPr>
        </p:nvSpPr>
        <p:spPr>
          <a:xfrm>
            <a:off x="4858407"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
        <p:nvSpPr>
          <p:cNvPr id="9" name="图片占位符 8"/>
          <p:cNvSpPr>
            <a:spLocks noGrp="1"/>
          </p:cNvSpPr>
          <p:nvPr>
            <p:ph type="pic" sz="quarter" idx="12"/>
          </p:nvPr>
        </p:nvSpPr>
        <p:spPr>
          <a:xfrm>
            <a:off x="7815919"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Tree>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cover/>
  </p:transition>
  <p:txStyles>
    <p:titleStyle>
      <a:lvl1pPr algn="l" defTabSz="913130" rtl="0" eaLnBrk="1" fontAlgn="base" hangingPunct="1">
        <a:lnSpc>
          <a:spcPct val="90000"/>
        </a:lnSpc>
        <a:spcBef>
          <a:spcPct val="0"/>
        </a:spcBef>
        <a:spcAft>
          <a:spcPct val="0"/>
        </a:spcAft>
        <a:defRPr sz="4400">
          <a:solidFill>
            <a:schemeClr val="tx1"/>
          </a:solidFill>
          <a:latin typeface="+mj-lt"/>
          <a:ea typeface="+mj-ea"/>
          <a:cs typeface="+mj-cs"/>
        </a:defRPr>
      </a:lvl1pPr>
      <a:lvl2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defTabSz="913130" rtl="0" eaLnBrk="1" fontAlgn="base" hangingPunct="1">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4530" indent="-227330" algn="l" defTabSz="913130" rtl="0" eaLnBrk="1" fontAlgn="base" hangingPunct="1">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17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5989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61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vl6pPr marL="25133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05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77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49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9.xml"/><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760256" y="1119005"/>
            <a:ext cx="10671488" cy="4619990"/>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marL="0" marR="0" lvl="0" indent="0" algn="l" defTabSz="91249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pic>
        <p:nvPicPr>
          <p:cNvPr id="9318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6"/>
          <p:cNvSpPr txBox="1">
            <a:spLocks noChangeArrowheads="1"/>
          </p:cNvSpPr>
          <p:nvPr/>
        </p:nvSpPr>
        <p:spPr bwMode="auto">
          <a:xfrm>
            <a:off x="1672656" y="2010868"/>
            <a:ext cx="88466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defTabSz="1828800" eaLnBrk="0" fontAlgn="base" hangingPunct="0">
              <a:spcBef>
                <a:spcPct val="0"/>
              </a:spcBef>
              <a:spcAft>
                <a:spcPct val="0"/>
              </a:spcAft>
              <a:defRPr/>
            </a:pPr>
            <a:r>
              <a:rPr lang="zh-CN" altLang="en-US" sz="7200" b="1" dirty="0">
                <a:ln w="22225">
                  <a:solidFill>
                    <a:srgbClr val="ED7D31"/>
                  </a:solidFill>
                  <a:prstDash val="solid"/>
                </a:ln>
                <a:solidFill>
                  <a:srgbClr val="ED7D31">
                    <a:lumMod val="40000"/>
                    <a:lumOff val="60000"/>
                  </a:srgbClr>
                </a:solidFill>
                <a:latin typeface="方正稚艺_GBK" panose="03000509000000000000" pitchFamily="65" charset="-122"/>
                <a:ea typeface="方正稚艺_GBK" panose="03000509000000000000" pitchFamily="65" charset="-122"/>
                <a:sym typeface="inpin heiti" pitchFamily="2" charset="-122"/>
              </a:rPr>
              <a:t>人物形象设计基础</a:t>
            </a:r>
            <a:endParaRPr kumimoji="0" lang="en-US" altLang="zh-CN" sz="72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方正稚艺_GBK" panose="03000509000000000000" pitchFamily="65" charset="-122"/>
              <a:ea typeface="方正稚艺_GBK" panose="03000509000000000000" pitchFamily="65" charset="-122"/>
              <a:cs typeface="+mn-cs"/>
              <a:sym typeface="inpin heiti" pitchFamily="2" charset="-122"/>
            </a:endParaRPr>
          </a:p>
        </p:txBody>
      </p:sp>
      <p:cxnSp>
        <p:nvCxnSpPr>
          <p:cNvPr id="13" name="直接连接符 6"/>
          <p:cNvCxnSpPr/>
          <p:nvPr/>
        </p:nvCxnSpPr>
        <p:spPr bwMode="auto">
          <a:xfrm>
            <a:off x="2687636" y="3521139"/>
            <a:ext cx="6816725"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79547" y="4223546"/>
            <a:ext cx="2519363"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1645" y="256362"/>
            <a:ext cx="13843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1925944" y="3946898"/>
            <a:ext cx="8334162" cy="461665"/>
          </a:xfrm>
          <a:prstGeom prst="rect">
            <a:avLst/>
          </a:prstGeom>
          <a:noFill/>
        </p:spPr>
        <p:txBody>
          <a:bodyPr wrap="square">
            <a:spAutoFit/>
          </a:bodyPr>
          <a:lstStyle/>
          <a:p>
            <a:pPr marL="0" marR="0" lvl="0" indent="0" algn="ctr" defTabSz="913130" rtl="0" eaLnBrk="0" fontAlgn="base" latinLnBrk="0" hangingPunct="0">
              <a:lnSpc>
                <a:spcPct val="100000"/>
              </a:lnSpc>
              <a:spcBef>
                <a:spcPct val="0"/>
              </a:spcBef>
              <a:spcAft>
                <a:spcPct val="0"/>
              </a:spcAft>
              <a:buClrTx/>
              <a:buSzTx/>
              <a:buFontTx/>
              <a:buNone/>
              <a:defRPr/>
            </a:pPr>
            <a:r>
              <a:rPr lang="en-US" altLang="zh-CN" sz="2400" b="1" noProof="0" dirty="0">
                <a:ln w="9525">
                  <a:solidFill>
                    <a:srgbClr val="FFFFFF"/>
                  </a:solidFill>
                  <a:prstDash val="solid"/>
                </a:ln>
                <a:solidFill>
                  <a:srgbClr val="000000"/>
                </a:solidFill>
                <a:effectLst>
                  <a:outerShdw blurRad="12700" dist="38100" dir="2700000" algn="tl" rotWithShape="0">
                    <a:srgbClr val="FFFFFF">
                      <a:lumMod val="50000"/>
                    </a:srgbClr>
                  </a:outerShdw>
                </a:effectLst>
                <a:latin typeface="FZCSK--GBK1-0"/>
                <a:ea typeface="宋体" panose="02010600030101010101" pitchFamily="2" charset="-122"/>
              </a:rPr>
              <a:t>RENWU XINGXIANG SHEJI JICHU</a:t>
            </a:r>
            <a:endParaRPr kumimoji="0" lang="zh-CN" altLang="en-US" sz="1200" b="1" i="0" u="none" strike="noStrike" kern="1200" cap="none" spc="0" normalizeH="0" baseline="0" noProof="0" dirty="0">
              <a:ln w="9525">
                <a:solidFill>
                  <a:srgbClr val="FFFFFF"/>
                </a:solidFill>
                <a:prstDash val="solid"/>
              </a:ln>
              <a:solidFill>
                <a:srgbClr val="000000"/>
              </a:solidFill>
              <a:effectLst>
                <a:outerShdw blurRad="12700" dist="38100" dir="2700000" algn="tl" rotWithShape="0">
                  <a:srgbClr val="FFFFFF">
                    <a:lumMod val="50000"/>
                  </a:srgbClr>
                </a:outerShdw>
              </a:effectLst>
              <a:uLnTx/>
              <a:uFillTx/>
              <a:latin typeface="Calibri" panose="020F0502020204030204" pitchFamily="34" charset="0"/>
              <a:ea typeface="宋体" panose="02010600030101010101" pitchFamily="2" charset="-122"/>
              <a:cs typeface="+mn-cs"/>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93187"/>
                                        </p:tgtEl>
                                        <p:attrNameLst>
                                          <p:attrName>style.visibility</p:attrName>
                                        </p:attrNameLst>
                                      </p:cBhvr>
                                      <p:to>
                                        <p:strVal val="visible"/>
                                      </p:to>
                                    </p:set>
                                    <p:anim calcmode="lin" valueType="num">
                                      <p:cBhvr>
                                        <p:cTn id="16" dur="1000" fill="hold"/>
                                        <p:tgtEl>
                                          <p:spTgt spid="93187"/>
                                        </p:tgtEl>
                                        <p:attrNameLst>
                                          <p:attrName>ppt_w</p:attrName>
                                        </p:attrNameLst>
                                      </p:cBhvr>
                                      <p:tavLst>
                                        <p:tav tm="0">
                                          <p:val>
                                            <p:strVal val="#ppt_w+.3"/>
                                          </p:val>
                                        </p:tav>
                                        <p:tav tm="100000">
                                          <p:val>
                                            <p:strVal val="#ppt_w"/>
                                          </p:val>
                                        </p:tav>
                                      </p:tavLst>
                                    </p:anim>
                                    <p:anim calcmode="lin" valueType="num">
                                      <p:cBhvr>
                                        <p:cTn id="17" dur="1000" fill="hold"/>
                                        <p:tgtEl>
                                          <p:spTgt spid="93187"/>
                                        </p:tgtEl>
                                        <p:attrNameLst>
                                          <p:attrName>ppt_h</p:attrName>
                                        </p:attrNameLst>
                                      </p:cBhvr>
                                      <p:tavLst>
                                        <p:tav tm="0">
                                          <p:val>
                                            <p:strVal val="#ppt_h"/>
                                          </p:val>
                                        </p:tav>
                                        <p:tav tm="100000">
                                          <p:val>
                                            <p:strVal val="#ppt_h"/>
                                          </p:val>
                                        </p:tav>
                                      </p:tavLst>
                                    </p:anim>
                                    <p:animEffect transition="in" filter="fade">
                                      <p:cBhvr>
                                        <p:cTn id="18" dur="1000"/>
                                        <p:tgtEl>
                                          <p:spTgt spid="93187"/>
                                        </p:tgtEl>
                                      </p:cBhvr>
                                    </p:animEffect>
                                  </p:childTnLst>
                                </p:cTn>
                              </p:par>
                            </p:childTnLst>
                          </p:cTn>
                        </p:par>
                        <p:par>
                          <p:cTn id="19" fill="hold">
                            <p:stCondLst>
                              <p:cond delay="2000"/>
                            </p:stCondLst>
                            <p:childTnLst>
                              <p:par>
                                <p:cTn id="20" presetID="41" presetClass="entr" presetSubtype="0" fill="hold"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2"/>
                                        </p:tgtEl>
                                        <p:attrNameLst>
                                          <p:attrName>ppt_y</p:attrName>
                                        </p:attrNameLst>
                                      </p:cBhvr>
                                      <p:tavLst>
                                        <p:tav tm="0">
                                          <p:val>
                                            <p:strVal val="#ppt_y"/>
                                          </p:val>
                                        </p:tav>
                                        <p:tav tm="100000">
                                          <p:val>
                                            <p:strVal val="#ppt_y"/>
                                          </p:val>
                                        </p:tav>
                                      </p:tavLst>
                                    </p:anim>
                                    <p:anim calcmode="lin" valueType="num">
                                      <p:cBhvr>
                                        <p:cTn id="2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2"/>
                                        </p:tgtEl>
                                      </p:cBhvr>
                                    </p:animEffect>
                                  </p:childTnLst>
                                </p:cTn>
                              </p:par>
                            </p:childTnLst>
                          </p:cTn>
                        </p:par>
                        <p:par>
                          <p:cTn id="27" fill="hold">
                            <p:stCondLst>
                              <p:cond delay="2850"/>
                            </p:stCondLst>
                            <p:childTnLst>
                              <p:par>
                                <p:cTn id="28" presetID="42"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3850"/>
                            </p:stCondLst>
                            <p:childTnLst>
                              <p:par>
                                <p:cTn id="34" presetID="21" presetClass="entr" presetSubtype="1"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heel(1)">
                                      <p:cBhvr>
                                        <p:cTn id="36" dur="800"/>
                                        <p:tgtEl>
                                          <p:spTgt spid="14"/>
                                        </p:tgtEl>
                                      </p:cBhvr>
                                    </p:animEffect>
                                  </p:childTnLst>
                                </p:cTn>
                              </p:par>
                            </p:childTnLst>
                          </p:cTn>
                        </p:par>
                        <p:par>
                          <p:cTn id="37" fill="hold">
                            <p:stCondLst>
                              <p:cond delay="4650"/>
                            </p:stCondLst>
                            <p:childTnLst>
                              <p:par>
                                <p:cTn id="38" presetID="10"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4047B-365C-0D33-F107-7705CC878F9E}"/>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9E7B80B2-04A9-A68C-EC56-E1657B19C3E8}"/>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D9D6B38B-C9AE-AFCA-8165-52BA151F83D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FF5F90F0-25D9-B91B-2B2B-63F4B2DC6B70}"/>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3C08094A-4FD2-FB20-7A87-0D52B546B4B9}"/>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6585F057-4123-1E35-183B-92C7F22489D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5.1.1</a:t>
            </a:r>
            <a:r>
              <a:rPr lang="zh-CN" altLang="en-US" sz="2800" b="1" dirty="0">
                <a:solidFill>
                  <a:srgbClr val="FFFFFF"/>
                </a:solidFill>
                <a:latin typeface="微软雅黑" panose="020B0503020204020204" pitchFamily="34" charset="-122"/>
                <a:ea typeface="微软雅黑" panose="020B0503020204020204" pitchFamily="34" charset="-122"/>
                <a:sym typeface="+mn-ea"/>
              </a:rPr>
              <a:t>　形象设计服务认知训练</a:t>
            </a:r>
          </a:p>
        </p:txBody>
      </p:sp>
      <p:pic>
        <p:nvPicPr>
          <p:cNvPr id="6" name="图片 72">
            <a:extLst>
              <a:ext uri="{FF2B5EF4-FFF2-40B4-BE49-F238E27FC236}">
                <a16:creationId xmlns:a16="http://schemas.microsoft.com/office/drawing/2014/main" id="{D420CF32-381C-0261-141A-46B35B4F552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6AE2D05-9FDE-300B-E1F3-7279902994B3}"/>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978822D3-F56C-F4D0-21FA-3BB92A7AF50B}"/>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5.1.1.7</a:t>
            </a:r>
            <a:r>
              <a:rPr lang="zh-CN" altLang="en-US" sz="2000" b="1" dirty="0">
                <a:solidFill>
                  <a:srgbClr val="000000"/>
                </a:solidFill>
                <a:latin typeface="微软雅黑" panose="020B0503020204020204" pitchFamily="34" charset="-122"/>
                <a:ea typeface="微软雅黑" panose="020B0503020204020204" pitchFamily="34" charset="-122"/>
              </a:rPr>
              <a:t>　评价反馈</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自我评价表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小组内互评验收表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小组间互评表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任务完成情况评价表</a:t>
            </a:r>
          </a:p>
        </p:txBody>
      </p:sp>
      <p:pic>
        <p:nvPicPr>
          <p:cNvPr id="9" name="图片 3">
            <a:extLst>
              <a:ext uri="{FF2B5EF4-FFF2-40B4-BE49-F238E27FC236}">
                <a16:creationId xmlns:a16="http://schemas.microsoft.com/office/drawing/2014/main" id="{3952EA8F-3C48-6287-8854-0AE28847C6E0}"/>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70555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760256" y="1734484"/>
            <a:ext cx="10056813" cy="2203501"/>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82054" y="2008038"/>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2319753" y="2203498"/>
            <a:ext cx="736542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项目</a:t>
            </a:r>
            <a:r>
              <a:rPr lang="en-US" altLang="zh-CN" sz="3600" b="1" dirty="0">
                <a:solidFill>
                  <a:srgbClr val="FFFFFF"/>
                </a:solidFill>
                <a:latin typeface="微软雅黑" panose="020B0503020204020204" pitchFamily="34" charset="-122"/>
                <a:ea typeface="微软雅黑" panose="020B0503020204020204" pitchFamily="34" charset="-122"/>
              </a:rPr>
              <a:t>5.2</a:t>
            </a:r>
            <a:r>
              <a:rPr lang="zh-CN" altLang="en-US" sz="3600" b="1" dirty="0">
                <a:solidFill>
                  <a:srgbClr val="FFFFFF"/>
                </a:solidFill>
                <a:latin typeface="微软雅黑" panose="020B0503020204020204" pitchFamily="34" charset="-122"/>
                <a:ea typeface="微软雅黑" panose="020B0503020204020204" pitchFamily="34" charset="-122"/>
              </a:rPr>
              <a:t>　形象设计服务质量与社会价值认知</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6258"/>
                                        </p:tgtEl>
                                        <p:attrNameLst>
                                          <p:attrName>style.visibility</p:attrName>
                                        </p:attrNameLst>
                                      </p:cBhvr>
                                      <p:to>
                                        <p:strVal val="visible"/>
                                      </p:to>
                                    </p:set>
                                    <p:animEffect transition="in" filter="fade">
                                      <p:cBhvr>
                                        <p:cTn id="11" dur="1000"/>
                                        <p:tgtEl>
                                          <p:spTgt spid="96258"/>
                                        </p:tgtEl>
                                      </p:cBhvr>
                                    </p:animEffect>
                                    <p:anim calcmode="lin" valueType="num">
                                      <p:cBhvr>
                                        <p:cTn id="12" dur="1000" fill="hold"/>
                                        <p:tgtEl>
                                          <p:spTgt spid="96258"/>
                                        </p:tgtEl>
                                        <p:attrNameLst>
                                          <p:attrName>ppt_x</p:attrName>
                                        </p:attrNameLst>
                                      </p:cBhvr>
                                      <p:tavLst>
                                        <p:tav tm="0">
                                          <p:val>
                                            <p:strVal val="#ppt_x"/>
                                          </p:val>
                                        </p:tav>
                                        <p:tav tm="100000">
                                          <p:val>
                                            <p:strVal val="#ppt_x"/>
                                          </p:val>
                                        </p:tav>
                                      </p:tavLst>
                                    </p:anim>
                                    <p:anim calcmode="lin" valueType="num">
                                      <p:cBhvr>
                                        <p:cTn id="13" dur="1000" fill="hold"/>
                                        <p:tgtEl>
                                          <p:spTgt spid="962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7" presetClass="entr" presetSubtype="10" fill="hold" nodeType="afterEffect">
                                  <p:stCondLst>
                                    <p:cond delay="0"/>
                                  </p:stCondLst>
                                  <p:childTnLst>
                                    <p:set>
                                      <p:cBhvr>
                                        <p:cTn id="16" dur="1" fill="hold">
                                          <p:stCondLst>
                                            <p:cond delay="0"/>
                                          </p:stCondLst>
                                        </p:cTn>
                                        <p:tgtEl>
                                          <p:spTgt spid="96269"/>
                                        </p:tgtEl>
                                        <p:attrNameLst>
                                          <p:attrName>style.visibility</p:attrName>
                                        </p:attrNameLst>
                                      </p:cBhvr>
                                      <p:to>
                                        <p:strVal val="visible"/>
                                      </p:to>
                                    </p:set>
                                    <p:anim calcmode="lin" valueType="num">
                                      <p:cBhvr>
                                        <p:cTn id="17" dur="500" fill="hold"/>
                                        <p:tgtEl>
                                          <p:spTgt spid="96269"/>
                                        </p:tgtEl>
                                        <p:attrNameLst>
                                          <p:attrName>ppt_w</p:attrName>
                                        </p:attrNameLst>
                                      </p:cBhvr>
                                      <p:tavLst>
                                        <p:tav tm="0">
                                          <p:val>
                                            <p:fltVal val="0"/>
                                          </p:val>
                                        </p:tav>
                                        <p:tav tm="100000">
                                          <p:val>
                                            <p:strVal val="#ppt_w"/>
                                          </p:val>
                                        </p:tav>
                                      </p:tavLst>
                                    </p:anim>
                                    <p:anim calcmode="lin" valueType="num">
                                      <p:cBhvr>
                                        <p:cTn id="18" dur="500" fill="hold"/>
                                        <p:tgtEl>
                                          <p:spTgt spid="96269"/>
                                        </p:tgtEl>
                                        <p:attrNameLst>
                                          <p:attrName>ppt_h</p:attrName>
                                        </p:attrNameLst>
                                      </p:cBhvr>
                                      <p:tavLst>
                                        <p:tav tm="0">
                                          <p:val>
                                            <p:strVal val="#ppt_h"/>
                                          </p:val>
                                        </p:tav>
                                        <p:tav tm="100000">
                                          <p:val>
                                            <p:strVal val="#ppt_h"/>
                                          </p:val>
                                        </p:tav>
                                      </p:tavLst>
                                    </p:anim>
                                  </p:childTnLst>
                                </p:cTn>
                              </p:par>
                            </p:childTnLst>
                          </p:cTn>
                        </p:par>
                        <p:par>
                          <p:cTn id="19" fill="hold">
                            <p:stCondLst>
                              <p:cond delay="2000"/>
                            </p:stCondLst>
                            <p:childTnLst>
                              <p:par>
                                <p:cTn id="20" presetID="12" presetClass="entr" presetSubtype="8" fill="hold" grpId="1"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1EC42-8D05-3408-DC23-170D6FF719C0}"/>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E2E8829-48A3-FD42-8C36-E6E58ACC375A}"/>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5C2EC01-025F-84E2-5C3C-867BE3C1C06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F9122AD0-B583-78C3-2B86-15C6C13BE842}"/>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7A6E83A1-4CA3-E6DE-D1B3-8A8D989AFA0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4534337-17D4-EB04-6D18-72AF0174815C}"/>
              </a:ext>
            </a:extLst>
          </p:cNvPr>
          <p:cNvSpPr txBox="1">
            <a:spLocks noChangeArrowheads="1"/>
          </p:cNvSpPr>
          <p:nvPr/>
        </p:nvSpPr>
        <p:spPr bwMode="auto">
          <a:xfrm>
            <a:off x="1801494" y="492760"/>
            <a:ext cx="8681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5.2.1</a:t>
            </a:r>
            <a:r>
              <a:rPr lang="zh-CN" altLang="en-US" sz="2800" b="1" dirty="0">
                <a:solidFill>
                  <a:srgbClr val="FFFFFF"/>
                </a:solidFill>
                <a:latin typeface="微软雅黑" panose="020B0503020204020204" pitchFamily="34" charset="-122"/>
                <a:ea typeface="微软雅黑" panose="020B0503020204020204" pitchFamily="34" charset="-122"/>
                <a:sym typeface="+mn-ea"/>
              </a:rPr>
              <a:t>　制作形象设计服务质量评价表</a:t>
            </a:r>
          </a:p>
        </p:txBody>
      </p:sp>
      <p:pic>
        <p:nvPicPr>
          <p:cNvPr id="6" name="图片 72">
            <a:extLst>
              <a:ext uri="{FF2B5EF4-FFF2-40B4-BE49-F238E27FC236}">
                <a16:creationId xmlns:a16="http://schemas.microsoft.com/office/drawing/2014/main" id="{CA70722E-40E0-8DA5-3634-951947E1AC8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A0A9463-3566-6EC1-DB5E-385154DA48D4}"/>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DB72F64-F38D-FE61-C8D1-48D40B2622C1}"/>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5.2.1.1</a:t>
            </a:r>
            <a:r>
              <a:rPr lang="zh-CN" altLang="en-US" sz="2000" b="1" dirty="0">
                <a:solidFill>
                  <a:srgbClr val="000000"/>
                </a:solidFill>
                <a:latin typeface="微软雅黑" panose="020B0503020204020204" pitchFamily="34" charset="-122"/>
                <a:ea typeface="微软雅黑" panose="020B0503020204020204" pitchFamily="34" charset="-122"/>
              </a:rPr>
              <a:t>　任务描述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根据课程对人物形象设计服务价值的讲解，通过调研</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家同类型形象设计相关门店，完成服务质量对比评价表和模拟门店服务质量评价表。</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5.2.1.2</a:t>
            </a:r>
            <a:r>
              <a:rPr lang="zh-CN" altLang="en-US" sz="2000" b="1" dirty="0">
                <a:solidFill>
                  <a:srgbClr val="000000"/>
                </a:solidFill>
                <a:latin typeface="微软雅黑" panose="020B0503020204020204" pitchFamily="34" charset="-122"/>
                <a:ea typeface="微软雅黑" panose="020B0503020204020204" pitchFamily="34" charset="-122"/>
              </a:rPr>
              <a:t>　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掌握服务概念及要素；掌握人物形象设计服务价值的概念。</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能判断运用服务价值的要素；能应用专业语言文字和图片结合的形式对服务进行准确表述。</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r>
              <a:rPr lang="zh-CN" altLang="en-US" sz="2000" dirty="0">
                <a:solidFill>
                  <a:srgbClr val="000000"/>
                </a:solidFill>
                <a:latin typeface="微软雅黑" panose="020B0503020204020204" pitchFamily="34" charset="-122"/>
                <a:ea typeface="微软雅黑" panose="020B0503020204020204" pitchFamily="34" charset="-122"/>
              </a:rPr>
              <a:t>培养观察分析能力，突出以人为本的理念；培养严谨的逻辑思维能力、语言表达能力；培养有效沟通和交流的能力；培养信息收集及有效信息提取的能力。</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13350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5D486-B6D3-9D93-8B4D-B7F542F0C21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D5FD2723-26EE-8982-6306-817B35349C49}"/>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1FB71844-FFE7-B54A-F451-2453FFE9DB9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996151F0-62E2-EC61-1379-0E8386651A3E}"/>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69FA7FA3-36AA-D469-4EF1-4B1BB98A180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6E588768-AF9F-7DF6-89EC-D7D523E8E3C5}"/>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5.2.1</a:t>
            </a:r>
            <a:r>
              <a:rPr lang="zh-CN" altLang="en-US" sz="2800" b="1" dirty="0">
                <a:solidFill>
                  <a:srgbClr val="FFFFFF"/>
                </a:solidFill>
                <a:latin typeface="微软雅黑" panose="020B0503020204020204" pitchFamily="34" charset="-122"/>
                <a:ea typeface="微软雅黑" panose="020B0503020204020204" pitchFamily="34" charset="-122"/>
                <a:sym typeface="+mn-ea"/>
              </a:rPr>
              <a:t>　制作形象设计服务质量评价表</a:t>
            </a:r>
          </a:p>
        </p:txBody>
      </p:sp>
      <p:pic>
        <p:nvPicPr>
          <p:cNvPr id="6" name="图片 72">
            <a:extLst>
              <a:ext uri="{FF2B5EF4-FFF2-40B4-BE49-F238E27FC236}">
                <a16:creationId xmlns:a16="http://schemas.microsoft.com/office/drawing/2014/main" id="{912671A2-2645-534D-BB72-79123D9BF58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DAA460AA-4C11-200E-B588-B5499C7B8039}"/>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01FEBBA0-BF8B-FF4A-DBA5-8A3EED15171C}"/>
              </a:ext>
            </a:extLst>
          </p:cNvPr>
          <p:cNvSpPr txBox="1"/>
          <p:nvPr/>
        </p:nvSpPr>
        <p:spPr>
          <a:xfrm>
            <a:off x="908828" y="1268394"/>
            <a:ext cx="10309449" cy="188461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5.2.1.3</a:t>
            </a:r>
            <a:r>
              <a:rPr lang="zh-CN" altLang="en-US" sz="2000" b="1" dirty="0">
                <a:solidFill>
                  <a:srgbClr val="000000"/>
                </a:solidFill>
                <a:latin typeface="微软雅黑" panose="020B0503020204020204" pitchFamily="34" charset="-122"/>
                <a:ea typeface="微软雅黑" panose="020B0503020204020204" pitchFamily="34" charset="-122"/>
              </a:rPr>
              <a:t>　重点难点</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人物形象设计服务价值的概念。</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判断服务价值的要素。</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C1E46129-0CE8-18FE-C849-0D3304F542CF}"/>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15866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AAA5EE-9BB0-D18F-649B-403D3090BA09}"/>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2D11B23E-40CB-7F89-07A4-AD1E140651A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9F768AA2-F349-BE18-C634-6D2ABDFE4E3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713FDE1D-BC8A-E74F-BA40-32C0E3A97692}"/>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DCD0C542-F63E-0877-874B-1A9D70CDDE5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311BCA0B-5241-832F-2B80-1982048A35DC}"/>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5.2.1</a:t>
            </a:r>
            <a:r>
              <a:rPr lang="zh-CN" altLang="en-US" sz="2800" b="1" dirty="0">
                <a:solidFill>
                  <a:srgbClr val="FFFFFF"/>
                </a:solidFill>
                <a:latin typeface="微软雅黑" panose="020B0503020204020204" pitchFamily="34" charset="-122"/>
                <a:ea typeface="微软雅黑" panose="020B0503020204020204" pitchFamily="34" charset="-122"/>
                <a:sym typeface="+mn-ea"/>
              </a:rPr>
              <a:t>　制作形象设计服务质量评价表</a:t>
            </a:r>
          </a:p>
        </p:txBody>
      </p:sp>
      <p:pic>
        <p:nvPicPr>
          <p:cNvPr id="6" name="图片 72">
            <a:extLst>
              <a:ext uri="{FF2B5EF4-FFF2-40B4-BE49-F238E27FC236}">
                <a16:creationId xmlns:a16="http://schemas.microsoft.com/office/drawing/2014/main" id="{EE8EE32C-766C-1D00-2B18-1CFADB23B61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A581A2E1-302A-A7A8-9ED1-E939B1DBED2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EE0DE9E2-0FA2-827B-2652-2997F9352187}"/>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5.2.1.4</a:t>
            </a:r>
            <a:r>
              <a:rPr lang="zh-CN" altLang="en-US" sz="2000" b="1" dirty="0">
                <a:solidFill>
                  <a:srgbClr val="000000"/>
                </a:solidFill>
                <a:latin typeface="微软雅黑" panose="020B0503020204020204" pitchFamily="34" charset="-122"/>
                <a:ea typeface="微软雅黑" panose="020B0503020204020204" pitchFamily="34" charset="-122"/>
              </a:rPr>
              <a:t>　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．服务的含义与重要性 </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）服务的含义。</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）服务的</a:t>
            </a:r>
            <a:r>
              <a:rPr lang="en-US" altLang="zh-CN" sz="2000" dirty="0">
                <a:solidFill>
                  <a:srgbClr val="000000"/>
                </a:solidFill>
                <a:latin typeface="微软雅黑" panose="020B0503020204020204" pitchFamily="34" charset="-122"/>
                <a:ea typeface="微软雅黑" panose="020B0503020204020204" pitchFamily="34" charset="-122"/>
              </a:rPr>
              <a:t>7</a:t>
            </a:r>
            <a:r>
              <a:rPr lang="zh-CN" altLang="en-US" sz="2000" dirty="0">
                <a:solidFill>
                  <a:srgbClr val="000000"/>
                </a:solidFill>
                <a:latin typeface="微软雅黑" panose="020B0503020204020204" pitchFamily="34" charset="-122"/>
                <a:ea typeface="微软雅黑" panose="020B0503020204020204" pitchFamily="34" charset="-122"/>
              </a:rPr>
              <a:t>个要素。</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）服务的重要性。</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）服务的两个基本特征。</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）服务与管理。</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6</a:t>
            </a:r>
            <a:r>
              <a:rPr lang="zh-CN" altLang="en-US" sz="2000" dirty="0">
                <a:solidFill>
                  <a:srgbClr val="000000"/>
                </a:solidFill>
                <a:latin typeface="微软雅黑" panose="020B0503020204020204" pitchFamily="34" charset="-122"/>
                <a:ea typeface="微软雅黑" panose="020B0503020204020204" pitchFamily="34" charset="-122"/>
              </a:rPr>
              <a:t>）影响客户对服务印象的七种因素。</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7</a:t>
            </a:r>
            <a:r>
              <a:rPr lang="zh-CN" altLang="en-US" sz="2000" dirty="0">
                <a:solidFill>
                  <a:srgbClr val="000000"/>
                </a:solidFill>
                <a:latin typeface="微软雅黑" panose="020B0503020204020204" pitchFamily="34" charset="-122"/>
                <a:ea typeface="微软雅黑" panose="020B0503020204020204" pitchFamily="34" charset="-122"/>
              </a:rPr>
              <a:t>）形象设计服务与人的五感与体验。</a:t>
            </a:r>
          </a:p>
        </p:txBody>
      </p:sp>
    </p:spTree>
    <p:extLst>
      <p:ext uri="{BB962C8B-B14F-4D97-AF65-F5344CB8AC3E}">
        <p14:creationId xmlns:p14="http://schemas.microsoft.com/office/powerpoint/2010/main" val="199896154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CC778-F299-B323-B093-A820A253C8A4}"/>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322767E5-DCC5-E9F6-DB78-897BD6BA9F2D}"/>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D37B60AE-2BD8-C56A-0807-9A76B012D05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529261D2-A196-021D-6EFF-1E78EBDC43AD}"/>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BB6257E-3B68-5F6B-8C99-D9BC79C285C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30941F6C-FC55-23AD-8922-673DF7100F5C}"/>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5.2.1</a:t>
            </a:r>
            <a:r>
              <a:rPr lang="zh-CN" altLang="en-US" sz="2800" b="1" dirty="0">
                <a:solidFill>
                  <a:srgbClr val="FFFFFF"/>
                </a:solidFill>
                <a:latin typeface="微软雅黑" panose="020B0503020204020204" pitchFamily="34" charset="-122"/>
                <a:ea typeface="微软雅黑" panose="020B0503020204020204" pitchFamily="34" charset="-122"/>
                <a:sym typeface="+mn-ea"/>
              </a:rPr>
              <a:t>　制作形象设计服务质量评价表</a:t>
            </a:r>
          </a:p>
        </p:txBody>
      </p:sp>
      <p:pic>
        <p:nvPicPr>
          <p:cNvPr id="6" name="图片 72">
            <a:extLst>
              <a:ext uri="{FF2B5EF4-FFF2-40B4-BE49-F238E27FC236}">
                <a16:creationId xmlns:a16="http://schemas.microsoft.com/office/drawing/2014/main" id="{D911B178-A7C3-3E3D-1E16-A0CA536220C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1A34B0D8-6B07-EFB7-140A-80628DBFF0AF}"/>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EEA9ACBC-5FAA-F737-0215-D3515AAEB408}"/>
              </a:ext>
            </a:extLst>
          </p:cNvPr>
          <p:cNvSpPr txBox="1"/>
          <p:nvPr/>
        </p:nvSpPr>
        <p:spPr>
          <a:xfrm>
            <a:off x="908828" y="1268394"/>
            <a:ext cx="10309449" cy="188461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．人物形象设计服务创造价值</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）服务劳动是创造价值的生产劳动。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）服务劳动的商品价值一般属性。</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）服务商品的价值。</a:t>
            </a: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D431B2E8-C73E-11FA-F609-A2C5B45AF6A3}"/>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20765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82F500-93B8-4764-C392-E6CDE349CF3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8539CFB7-CB09-931D-85E0-AF1E58AB13E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F48DB4E8-31A9-F263-4D38-FDCD5C32ECD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08280BE1-86F5-78B7-8D98-48DC3FE2079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DF883BA8-AF0F-2C50-05E1-5BA7016FFF1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B218BE93-D870-4A38-A270-B38201552AB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5.2.1</a:t>
            </a:r>
            <a:r>
              <a:rPr lang="zh-CN" altLang="en-US" sz="2800" b="1" dirty="0">
                <a:solidFill>
                  <a:srgbClr val="FFFFFF"/>
                </a:solidFill>
                <a:latin typeface="微软雅黑" panose="020B0503020204020204" pitchFamily="34" charset="-122"/>
                <a:ea typeface="微软雅黑" panose="020B0503020204020204" pitchFamily="34" charset="-122"/>
                <a:sym typeface="+mn-ea"/>
              </a:rPr>
              <a:t>　制作形象设计服务质量评价表</a:t>
            </a:r>
          </a:p>
        </p:txBody>
      </p:sp>
      <p:pic>
        <p:nvPicPr>
          <p:cNvPr id="6" name="图片 72">
            <a:extLst>
              <a:ext uri="{FF2B5EF4-FFF2-40B4-BE49-F238E27FC236}">
                <a16:creationId xmlns:a16="http://schemas.microsoft.com/office/drawing/2014/main" id="{4A839FB1-84A8-C07F-F369-EB7A0C35723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F3747D72-A8C1-B219-D03B-050A120A14F6}"/>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8055EC53-58DD-59B8-5373-FFC73AF082D1}"/>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5.2.1.5</a:t>
            </a:r>
            <a:r>
              <a:rPr lang="zh-CN" altLang="en-US" sz="2000" b="1" dirty="0">
                <a:solidFill>
                  <a:srgbClr val="000000"/>
                </a:solidFill>
                <a:latin typeface="微软雅黑" panose="020B0503020204020204" pitchFamily="34" charset="-122"/>
                <a:ea typeface="微软雅黑" panose="020B0503020204020204" pitchFamily="34" charset="-122"/>
              </a:rPr>
              <a:t>　素质素养养成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）在与被设计对象的沟通中，要遵守实事求是的原则，遵循以人为本的理念，理论和实际相结合，学会尊重他人。</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）在通过观察和交流收集被设计对象信息过程中，养成专业而有效的沟通交流能力。</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）在完成任务过程中，养成有目的地收集信息和提取整理有效信息的能力。</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5.2.1.6</a:t>
            </a:r>
            <a:r>
              <a:rPr lang="zh-CN" altLang="en-US" sz="2000" b="1" dirty="0">
                <a:solidFill>
                  <a:srgbClr val="000000"/>
                </a:solidFill>
                <a:latin typeface="微软雅黑" panose="020B0503020204020204" pitchFamily="34" charset="-122"/>
                <a:ea typeface="微软雅黑" panose="020B0503020204020204" pitchFamily="34" charset="-122"/>
              </a:rPr>
              <a:t>　任务实施</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5.2.1.6.1</a:t>
            </a:r>
            <a:r>
              <a:rPr lang="zh-CN" altLang="en-US" sz="2000" b="1" dirty="0">
                <a:solidFill>
                  <a:srgbClr val="000000"/>
                </a:solidFill>
                <a:latin typeface="微软雅黑" panose="020B0503020204020204" pitchFamily="34" charset="-122"/>
                <a:ea typeface="微软雅黑" panose="020B0503020204020204" pitchFamily="34" charset="-122"/>
              </a:rPr>
              <a:t>　任务分配</a:t>
            </a:r>
          </a:p>
        </p:txBody>
      </p:sp>
    </p:spTree>
    <p:extLst>
      <p:ext uri="{BB962C8B-B14F-4D97-AF65-F5344CB8AC3E}">
        <p14:creationId xmlns:p14="http://schemas.microsoft.com/office/powerpoint/2010/main" val="2837852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595E1-4EE6-65F3-35F1-548060B5FA2C}"/>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C68710E-55A0-9C05-1854-1B4A5BC75D4C}"/>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95B7D88-9864-9BA9-F3C0-061139BE7AB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140BF392-6F05-3844-B3BB-319FE702388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75350DC-6733-FC1B-8AE6-98B4DA6A3F18}"/>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034069A8-4F52-E673-0EEB-4AE4B2D285DA}"/>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5.2.1</a:t>
            </a:r>
            <a:r>
              <a:rPr lang="zh-CN" altLang="en-US" sz="2800" b="1" dirty="0">
                <a:solidFill>
                  <a:srgbClr val="FFFFFF"/>
                </a:solidFill>
                <a:latin typeface="微软雅黑" panose="020B0503020204020204" pitchFamily="34" charset="-122"/>
                <a:ea typeface="微软雅黑" panose="020B0503020204020204" pitchFamily="34" charset="-122"/>
                <a:sym typeface="+mn-ea"/>
              </a:rPr>
              <a:t>　制作形象设计服务质量评价表</a:t>
            </a:r>
          </a:p>
        </p:txBody>
      </p:sp>
      <p:pic>
        <p:nvPicPr>
          <p:cNvPr id="6" name="图片 72">
            <a:extLst>
              <a:ext uri="{FF2B5EF4-FFF2-40B4-BE49-F238E27FC236}">
                <a16:creationId xmlns:a16="http://schemas.microsoft.com/office/drawing/2014/main" id="{87D098C2-264F-E5B7-1933-5CA3377A21A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F50D6548-E310-77CA-7C15-DDCDB98CD5BC}"/>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FA1960E-1691-E1C1-E4CD-807C3AE9C0DC}"/>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5.2.1.6.2</a:t>
            </a:r>
            <a:r>
              <a:rPr lang="zh-CN" altLang="en-US" sz="2000" b="1" dirty="0">
                <a:solidFill>
                  <a:srgbClr val="000000"/>
                </a:solidFill>
                <a:latin typeface="微软雅黑" panose="020B0503020204020204" pitchFamily="34" charset="-122"/>
                <a:ea typeface="微软雅黑" panose="020B0503020204020204" pitchFamily="34" charset="-122"/>
              </a:rPr>
              <a:t>　自主探学</a:t>
            </a:r>
            <a:endParaRPr lang="en-US" altLang="zh-CN" sz="2000" b="1"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latin typeface="微软雅黑" panose="020B0503020204020204" pitchFamily="34" charset="-122"/>
                <a:ea typeface="微软雅黑" panose="020B0503020204020204" pitchFamily="34" charset="-122"/>
              </a:rPr>
              <a:t>引导问题：通过对服务概念和要素的学习，做一项服务的市场调研，并用规范和专业的语言记录调研内容，填表。</a:t>
            </a:r>
          </a:p>
          <a:p>
            <a:pPr indent="457200">
              <a:lnSpc>
                <a:spcPct val="150000"/>
              </a:lnSpc>
            </a:pPr>
            <a:r>
              <a:rPr lang="zh-CN" altLang="en-US" sz="2000" dirty="0">
                <a:latin typeface="微软雅黑" panose="020B0503020204020204" pitchFamily="34" charset="-122"/>
                <a:ea typeface="微软雅黑" panose="020B0503020204020204" pitchFamily="34" charset="-122"/>
              </a:rPr>
              <a:t>引导问题：根据市场调研结果，结合课程，讲述完成服务中艺术视觉感知的相关体验描述。</a:t>
            </a:r>
          </a:p>
          <a:p>
            <a:pPr indent="457200">
              <a:lnSpc>
                <a:spcPct val="150000"/>
              </a:lnSpc>
            </a:pPr>
            <a:r>
              <a:rPr lang="en-US" altLang="zh-CN" sz="2000" b="1" dirty="0">
                <a:latin typeface="微软雅黑" panose="020B0503020204020204" pitchFamily="34" charset="-122"/>
                <a:ea typeface="微软雅黑" panose="020B0503020204020204" pitchFamily="34" charset="-122"/>
              </a:rPr>
              <a:t>5.2.1.6.3</a:t>
            </a:r>
            <a:r>
              <a:rPr lang="zh-CN" altLang="en-US" sz="2000" b="1" dirty="0">
                <a:latin typeface="微软雅黑" panose="020B0503020204020204" pitchFamily="34" charset="-122"/>
                <a:ea typeface="微软雅黑" panose="020B0503020204020204" pitchFamily="34" charset="-122"/>
              </a:rPr>
              <a:t>　合作研学</a:t>
            </a:r>
          </a:p>
          <a:p>
            <a:pPr indent="457200">
              <a:lnSpc>
                <a:spcPct val="150000"/>
              </a:lnSpc>
            </a:pPr>
            <a:r>
              <a:rPr lang="en-US" altLang="zh-CN" sz="2000" b="1" dirty="0">
                <a:latin typeface="微软雅黑" panose="020B0503020204020204" pitchFamily="34" charset="-122"/>
                <a:ea typeface="微软雅黑" panose="020B0503020204020204" pitchFamily="34" charset="-122"/>
              </a:rPr>
              <a:t>5.2.1.6.4</a:t>
            </a:r>
            <a:r>
              <a:rPr lang="zh-CN" altLang="en-US" sz="2000" b="1" dirty="0">
                <a:latin typeface="微软雅黑" panose="020B0503020204020204" pitchFamily="34" charset="-122"/>
                <a:ea typeface="微软雅黑" panose="020B0503020204020204" pitchFamily="34" charset="-122"/>
              </a:rPr>
              <a:t>　展示赏学</a:t>
            </a:r>
          </a:p>
          <a:p>
            <a:pPr indent="457200">
              <a:lnSpc>
                <a:spcPct val="150000"/>
              </a:lnSpc>
            </a:pPr>
            <a:r>
              <a:rPr lang="zh-CN" altLang="en-US" sz="2000" dirty="0">
                <a:latin typeface="微软雅黑" panose="020B0503020204020204" pitchFamily="34" charset="-122"/>
                <a:ea typeface="微软雅黑" panose="020B0503020204020204" pitchFamily="34" charset="-122"/>
              </a:rPr>
              <a:t>引导问题：以</a:t>
            </a:r>
            <a:r>
              <a:rPr lang="en-US" altLang="zh-CN" sz="2000" dirty="0">
                <a:latin typeface="微软雅黑" panose="020B0503020204020204" pitchFamily="34" charset="-122"/>
                <a:ea typeface="微软雅黑" panose="020B0503020204020204" pitchFamily="34" charset="-122"/>
              </a:rPr>
              <a:t>PPT</a:t>
            </a:r>
            <a:r>
              <a:rPr lang="zh-CN" altLang="en-US" sz="2000" dirty="0">
                <a:latin typeface="微软雅黑" panose="020B0503020204020204" pitchFamily="34" charset="-122"/>
                <a:ea typeface="微软雅黑" panose="020B0503020204020204" pitchFamily="34" charset="-122"/>
              </a:rPr>
              <a:t>汇报形式，分享各组调研及分析的过程与结论。</a:t>
            </a:r>
          </a:p>
        </p:txBody>
      </p:sp>
    </p:spTree>
    <p:extLst>
      <p:ext uri="{BB962C8B-B14F-4D97-AF65-F5344CB8AC3E}">
        <p14:creationId xmlns:p14="http://schemas.microsoft.com/office/powerpoint/2010/main" val="9532783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7BB51-4F7C-59DD-8650-BF025AC50609}"/>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FA6A5537-3F6B-B603-8655-543C22D9185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ACD8F733-9E46-956E-214E-24CA3070C4E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2890ABB1-1ACF-8D7A-A979-8D8515D3A52A}"/>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F1D17AA-C6D7-CAC5-3DB8-6F8D3E1B4E2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A808B8A-AB03-078A-4E52-EDFCE462258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5.2.1</a:t>
            </a:r>
            <a:r>
              <a:rPr lang="zh-CN" altLang="en-US" sz="2800" b="1" dirty="0">
                <a:solidFill>
                  <a:srgbClr val="FFFFFF"/>
                </a:solidFill>
                <a:latin typeface="微软雅黑" panose="020B0503020204020204" pitchFamily="34" charset="-122"/>
                <a:ea typeface="微软雅黑" panose="020B0503020204020204" pitchFamily="34" charset="-122"/>
                <a:sym typeface="+mn-ea"/>
              </a:rPr>
              <a:t>　制作形象设计服务质量评价表</a:t>
            </a:r>
          </a:p>
        </p:txBody>
      </p:sp>
      <p:pic>
        <p:nvPicPr>
          <p:cNvPr id="6" name="图片 72">
            <a:extLst>
              <a:ext uri="{FF2B5EF4-FFF2-40B4-BE49-F238E27FC236}">
                <a16:creationId xmlns:a16="http://schemas.microsoft.com/office/drawing/2014/main" id="{1C6A4B44-18D7-C271-6A5A-C0FEBE2BEDA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D85E173D-4D4A-D699-6660-3FA58F8ADA0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5D4D9E64-9436-ECCD-D532-3B5CB7022A93}"/>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latin typeface="微软雅黑" panose="020B0503020204020204" pitchFamily="34" charset="-122"/>
                <a:ea typeface="微软雅黑" panose="020B0503020204020204" pitchFamily="34" charset="-122"/>
              </a:rPr>
              <a:t>5.2.1.6.5</a:t>
            </a:r>
            <a:r>
              <a:rPr lang="zh-CN" altLang="en-US" sz="2000" b="1" dirty="0">
                <a:latin typeface="微软雅黑" panose="020B0503020204020204" pitchFamily="34" charset="-122"/>
                <a:ea typeface="微软雅黑" panose="020B0503020204020204" pitchFamily="34" charset="-122"/>
              </a:rPr>
              <a:t>　方法应用</a:t>
            </a:r>
          </a:p>
          <a:p>
            <a:pPr indent="457200">
              <a:lnSpc>
                <a:spcPct val="150000"/>
              </a:lnSpc>
            </a:pPr>
            <a:r>
              <a:rPr lang="zh-CN" altLang="en-US" sz="2000" dirty="0">
                <a:latin typeface="微软雅黑" panose="020B0503020204020204" pitchFamily="34" charset="-122"/>
                <a:ea typeface="微软雅黑" panose="020B0503020204020204" pitchFamily="34" charset="-122"/>
              </a:rPr>
              <a:t>引导问题：根据对人物形象设计服务概念及价值的学习结合之前的市场调研分析评价表格，自己设计人物形象设计服务质量评价表。</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5.2.1.7</a:t>
            </a:r>
            <a:r>
              <a:rPr lang="zh-CN" altLang="en-US" sz="2000" b="1" dirty="0">
                <a:solidFill>
                  <a:srgbClr val="000000"/>
                </a:solidFill>
                <a:latin typeface="微软雅黑" panose="020B0503020204020204" pitchFamily="34" charset="-122"/>
                <a:ea typeface="微软雅黑" panose="020B0503020204020204" pitchFamily="34" charset="-122"/>
              </a:rPr>
              <a:t>　评价反馈</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自我评价表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小组内互评验收表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小组间互评表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任务完成情况评价表</a:t>
            </a:r>
          </a:p>
        </p:txBody>
      </p:sp>
      <p:pic>
        <p:nvPicPr>
          <p:cNvPr id="9" name="图片 3">
            <a:extLst>
              <a:ext uri="{FF2B5EF4-FFF2-40B4-BE49-F238E27FC236}">
                <a16:creationId xmlns:a16="http://schemas.microsoft.com/office/drawing/2014/main" id="{FB8AD62D-7E90-6622-E4D4-D99C77019AB3}"/>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48776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962025" y="1016000"/>
            <a:ext cx="10287000" cy="5629275"/>
          </a:xfrm>
          <a:prstGeom prst="rect">
            <a:avLst/>
          </a:prstGeom>
          <a:solidFill>
            <a:schemeClr val="bg1"/>
          </a:solidFill>
          <a:ln w="9525" cap="flat" cmpd="sng" algn="ctr">
            <a:noFill/>
            <a:prstDash val="solid"/>
            <a:round/>
            <a:headEnd type="none" w="med" len="med"/>
            <a:tailEnd type="none" w="med" len="med"/>
          </a:ln>
          <a:effectLst>
            <a:outerShdw blurRad="76200" dir="13500000" sy="23000" kx="1200000" algn="br" rotWithShape="0">
              <a:prstClr val="black">
                <a:alpha val="20000"/>
              </a:prstClr>
            </a:outerShdw>
          </a:effectLst>
        </p:spPr>
        <p:txBody>
          <a:bodyPr/>
          <a:lstStyle/>
          <a:p>
            <a:pPr defTabSz="912495">
              <a:buFont typeface="Arial" panose="020B0604020202020204" pitchFamily="34" charset="0"/>
              <a:buNone/>
              <a:defRPr/>
            </a:pPr>
            <a:endParaRPr lang="zh-CN" altLang="en-US" dirty="0"/>
          </a:p>
        </p:txBody>
      </p:sp>
      <p:pic>
        <p:nvPicPr>
          <p:cNvPr id="11878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91400" y="803275"/>
            <a:ext cx="5600700" cy="605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6"/>
          <p:cNvSpPr txBox="1">
            <a:spLocks noChangeArrowheads="1"/>
          </p:cNvSpPr>
          <p:nvPr/>
        </p:nvSpPr>
        <p:spPr bwMode="auto">
          <a:xfrm>
            <a:off x="3877317" y="2726075"/>
            <a:ext cx="38505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dist" eaLnBrk="1" hangingPunct="1">
              <a:buFont typeface="Arial" panose="020B0604020202020204" pitchFamily="34" charset="0"/>
              <a:buNone/>
            </a:pPr>
            <a:r>
              <a:rPr lang="zh-CN" altLang="en-US" sz="6000" b="1" dirty="0">
                <a:solidFill>
                  <a:srgbClr val="3E6A81"/>
                </a:solidFill>
                <a:latin typeface="微软雅黑" panose="020B0503020204020204" pitchFamily="34" charset="-122"/>
                <a:ea typeface="微软雅黑" panose="020B0503020204020204" pitchFamily="34" charset="-122"/>
              </a:rPr>
              <a:t>谢谢观看</a:t>
            </a:r>
          </a:p>
        </p:txBody>
      </p:sp>
      <p:cxnSp>
        <p:nvCxnSpPr>
          <p:cNvPr id="13" name="直接连接符 6"/>
          <p:cNvCxnSpPr/>
          <p:nvPr/>
        </p:nvCxnSpPr>
        <p:spPr bwMode="auto">
          <a:xfrm>
            <a:off x="2219325" y="4144963"/>
            <a:ext cx="6816725"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30375" y="3741738"/>
            <a:ext cx="2519363"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98650" y="1717675"/>
            <a:ext cx="13843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0" presetClass="entr" presetSubtype="0" decel="100000" fill="hold" nodeType="afterEffect">
                                  <p:stCondLst>
                                    <p:cond delay="0"/>
                                  </p:stCondLst>
                                  <p:childTnLst>
                                    <p:set>
                                      <p:cBhvr>
                                        <p:cTn id="11" dur="1" fill="hold">
                                          <p:stCondLst>
                                            <p:cond delay="0"/>
                                          </p:stCondLst>
                                        </p:cTn>
                                        <p:tgtEl>
                                          <p:spTgt spid="118787"/>
                                        </p:tgtEl>
                                        <p:attrNameLst>
                                          <p:attrName>style.visibility</p:attrName>
                                        </p:attrNameLst>
                                      </p:cBhvr>
                                      <p:to>
                                        <p:strVal val="visible"/>
                                      </p:to>
                                    </p:set>
                                    <p:anim calcmode="lin" valueType="num">
                                      <p:cBhvr>
                                        <p:cTn id="12" dur="1000" fill="hold"/>
                                        <p:tgtEl>
                                          <p:spTgt spid="118787"/>
                                        </p:tgtEl>
                                        <p:attrNameLst>
                                          <p:attrName>ppt_w</p:attrName>
                                        </p:attrNameLst>
                                      </p:cBhvr>
                                      <p:tavLst>
                                        <p:tav tm="0">
                                          <p:val>
                                            <p:strVal val="#ppt_w+.3"/>
                                          </p:val>
                                        </p:tav>
                                        <p:tav tm="100000">
                                          <p:val>
                                            <p:strVal val="#ppt_w"/>
                                          </p:val>
                                        </p:tav>
                                      </p:tavLst>
                                    </p:anim>
                                    <p:anim calcmode="lin" valueType="num">
                                      <p:cBhvr>
                                        <p:cTn id="13" dur="1000" fill="hold"/>
                                        <p:tgtEl>
                                          <p:spTgt spid="118787"/>
                                        </p:tgtEl>
                                        <p:attrNameLst>
                                          <p:attrName>ppt_h</p:attrName>
                                        </p:attrNameLst>
                                      </p:cBhvr>
                                      <p:tavLst>
                                        <p:tav tm="0">
                                          <p:val>
                                            <p:strVal val="#ppt_h"/>
                                          </p:val>
                                        </p:tav>
                                        <p:tav tm="100000">
                                          <p:val>
                                            <p:strVal val="#ppt_h"/>
                                          </p:val>
                                        </p:tav>
                                      </p:tavLst>
                                    </p:anim>
                                    <p:animEffect transition="in" filter="fade">
                                      <p:cBhvr>
                                        <p:cTn id="14" dur="1000"/>
                                        <p:tgtEl>
                                          <p:spTgt spid="118787"/>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1" presetClass="entr" presetSubtype="0" fill="hold" nodeType="after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2"/>
                                        </p:tgtEl>
                                        <p:attrNameLst>
                                          <p:attrName>ppt_y</p:attrName>
                                        </p:attrNameLst>
                                      </p:cBhvr>
                                      <p:tavLst>
                                        <p:tav tm="0">
                                          <p:val>
                                            <p:strVal val="#ppt_y"/>
                                          </p:val>
                                        </p:tav>
                                        <p:tav tm="100000">
                                          <p:val>
                                            <p:strVal val="#ppt_y"/>
                                          </p:val>
                                        </p:tav>
                                      </p:tavLst>
                                    </p:anim>
                                    <p:anim calcmode="lin" valueType="num">
                                      <p:cBhvr>
                                        <p:cTn id="2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2"/>
                                        </p:tgtEl>
                                      </p:cBhvr>
                                    </p:animEffect>
                                  </p:childTnLst>
                                </p:cTn>
                              </p:par>
                            </p:childTnLst>
                          </p:cTn>
                        </p:par>
                        <p:par>
                          <p:cTn id="29" fill="hold">
                            <p:stCondLst>
                              <p:cond delay="3000"/>
                            </p:stCondLst>
                            <p:childTnLst>
                              <p:par>
                                <p:cTn id="30" presetID="21" presetClass="entr" presetSubtype="1"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heel(1)">
                                      <p:cBhvr>
                                        <p:cTn id="3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943768" y="1598929"/>
            <a:ext cx="10056813" cy="2401078"/>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cxnSp>
        <p:nvCxnSpPr>
          <p:cNvPr id="26" name="直接连接符 25"/>
          <p:cNvCxnSpPr/>
          <p:nvPr/>
        </p:nvCxnSpPr>
        <p:spPr>
          <a:xfrm flipV="1">
            <a:off x="3384550" y="1598929"/>
            <a:ext cx="0" cy="2401078"/>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bwMode="auto">
          <a:xfrm>
            <a:off x="1305719" y="1707239"/>
            <a:ext cx="1438275" cy="1436687"/>
            <a:chOff x="5675204" y="407884"/>
            <a:chExt cx="1437120" cy="1437120"/>
          </a:xfrm>
        </p:grpSpPr>
        <p:sp>
          <p:nvSpPr>
            <p:cNvPr id="34" name="椭圆 33"/>
            <p:cNvSpPr/>
            <p:nvPr/>
          </p:nvSpPr>
          <p:spPr>
            <a:xfrm>
              <a:off x="5675204" y="407884"/>
              <a:ext cx="1437120" cy="14371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KSO_Shape"/>
            <p:cNvSpPr/>
            <p:nvPr/>
          </p:nvSpPr>
          <p:spPr bwMode="auto">
            <a:xfrm>
              <a:off x="5997207" y="865222"/>
              <a:ext cx="758216" cy="520857"/>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156632" y="2073171"/>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4365346" y="2117012"/>
            <a:ext cx="3877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模块  </a:t>
            </a:r>
            <a:r>
              <a:rPr lang="en-US" altLang="zh-CN" sz="3600" b="1" dirty="0">
                <a:solidFill>
                  <a:srgbClr val="FFFFFF"/>
                </a:solidFill>
                <a:latin typeface="微软雅黑" panose="020B0503020204020204" pitchFamily="34" charset="-122"/>
                <a:ea typeface="微软雅黑" panose="020B0503020204020204" pitchFamily="34" charset="-122"/>
              </a:rPr>
              <a:t>5</a:t>
            </a:r>
            <a:endParaRPr lang="en-US" altLang="zh-CN" sz="36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a:solidFill>
                  <a:schemeClr val="bg1"/>
                </a:solidFill>
                <a:latin typeface="微软雅黑" panose="020B0503020204020204" pitchFamily="34" charset="-122"/>
                <a:ea typeface="微软雅黑" panose="020B0503020204020204" pitchFamily="34" charset="-122"/>
              </a:rPr>
              <a:t>人物形象设计服务</a:t>
            </a:r>
          </a:p>
        </p:txBody>
      </p:sp>
      <p:sp>
        <p:nvSpPr>
          <p:cNvPr id="8" name="文本框 7"/>
          <p:cNvSpPr txBox="1"/>
          <p:nvPr/>
        </p:nvSpPr>
        <p:spPr>
          <a:xfrm>
            <a:off x="1051248" y="4074989"/>
            <a:ext cx="7570237" cy="1135054"/>
          </a:xfrm>
          <a:prstGeom prst="rect">
            <a:avLst/>
          </a:prstGeom>
          <a:noFill/>
        </p:spPr>
        <p:txBody>
          <a:bodyPr wrap="square">
            <a:spAutoFit/>
          </a:bodyPr>
          <a:lstStyle/>
          <a:p>
            <a:pPr marL="342900" indent="-342900">
              <a:lnSpc>
                <a:spcPct val="150000"/>
              </a:lnSpc>
              <a:buClr>
                <a:srgbClr val="3E6A81"/>
              </a:buClr>
              <a:buFont typeface="Wingdings" panose="05000000000000000000" pitchFamily="2" charset="2"/>
              <a:buChar char="l"/>
            </a:pP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项目</a:t>
            </a:r>
            <a:r>
              <a:rPr lang="en-US" altLang="zh-CN" sz="2400" b="1" dirty="0">
                <a:solidFill>
                  <a:schemeClr val="bg2">
                    <a:lumMod val="25000"/>
                  </a:schemeClr>
                </a:solidFill>
                <a:latin typeface="微软雅黑" panose="020B0503020204020204" pitchFamily="34" charset="-122"/>
                <a:ea typeface="微软雅黑" panose="020B0503020204020204" pitchFamily="34" charset="-122"/>
              </a:rPr>
              <a:t>5.1</a:t>
            </a: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　形象设计服务流程认知</a:t>
            </a:r>
          </a:p>
          <a:p>
            <a:pPr marL="342900" indent="-342900">
              <a:lnSpc>
                <a:spcPct val="150000"/>
              </a:lnSpc>
              <a:buClr>
                <a:srgbClr val="3E6A81"/>
              </a:buClr>
              <a:buFont typeface="Wingdings" panose="05000000000000000000" pitchFamily="2" charset="2"/>
              <a:buChar char="l"/>
            </a:pP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项目</a:t>
            </a:r>
            <a:r>
              <a:rPr lang="en-US" altLang="zh-CN" sz="2400" b="1" dirty="0">
                <a:solidFill>
                  <a:schemeClr val="bg2">
                    <a:lumMod val="25000"/>
                  </a:schemeClr>
                </a:solidFill>
                <a:latin typeface="微软雅黑" panose="020B0503020204020204" pitchFamily="34" charset="-122"/>
                <a:ea typeface="微软雅黑" panose="020B0503020204020204" pitchFamily="34" charset="-122"/>
              </a:rPr>
              <a:t>5.2</a:t>
            </a: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　形象设计服务质量与社会价值认知</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6258"/>
                                        </p:tgtEl>
                                        <p:attrNameLst>
                                          <p:attrName>style.visibility</p:attrName>
                                        </p:attrNameLst>
                                      </p:cBhvr>
                                      <p:to>
                                        <p:strVal val="visible"/>
                                      </p:to>
                                    </p:set>
                                    <p:animEffect transition="in" filter="fade">
                                      <p:cBhvr>
                                        <p:cTn id="7" dur="1000"/>
                                        <p:tgtEl>
                                          <p:spTgt spid="96258"/>
                                        </p:tgtEl>
                                      </p:cBhvr>
                                    </p:animEffect>
                                    <p:anim calcmode="lin" valueType="num">
                                      <p:cBhvr>
                                        <p:cTn id="8" dur="1000" fill="hold"/>
                                        <p:tgtEl>
                                          <p:spTgt spid="96258"/>
                                        </p:tgtEl>
                                        <p:attrNameLst>
                                          <p:attrName>ppt_x</p:attrName>
                                        </p:attrNameLst>
                                      </p:cBhvr>
                                      <p:tavLst>
                                        <p:tav tm="0">
                                          <p:val>
                                            <p:strVal val="#ppt_x"/>
                                          </p:val>
                                        </p:tav>
                                        <p:tav tm="100000">
                                          <p:val>
                                            <p:strVal val="#ppt_x"/>
                                          </p:val>
                                        </p:tav>
                                      </p:tavLst>
                                    </p:anim>
                                    <p:anim calcmode="lin" valueType="num">
                                      <p:cBhvr>
                                        <p:cTn id="9" dur="1000" fill="hold"/>
                                        <p:tgtEl>
                                          <p:spTgt spid="962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Horizontal)">
                                      <p:cBhvr>
                                        <p:cTn id="13" dur="500"/>
                                        <p:tgtEl>
                                          <p:spTgt spid="24"/>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childTnLst>
                          </p:cTn>
                        </p:par>
                        <p:par>
                          <p:cTn id="23" fill="hold">
                            <p:stCondLst>
                              <p:cond delay="2500"/>
                            </p:stCondLst>
                            <p:childTnLst>
                              <p:par>
                                <p:cTn id="24" presetID="1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ppt_x</p:attrName>
                                        </p:attrNameLst>
                                      </p:cBhvr>
                                      <p:tavLst>
                                        <p:tav tm="0">
                                          <p:val>
                                            <p:strVal val="#ppt_x-#ppt_w*1.125000"/>
                                          </p:val>
                                        </p:tav>
                                        <p:tav tm="100000">
                                          <p:val>
                                            <p:strVal val="#ppt_x"/>
                                          </p:val>
                                        </p:tav>
                                      </p:tavLst>
                                    </p:anim>
                                    <p:animEffect transition="in" filter="wipe(right)">
                                      <p:cBhvr>
                                        <p:cTn id="27" dur="500"/>
                                        <p:tgtEl>
                                          <p:spTgt spid="4"/>
                                        </p:tgtEl>
                                      </p:cBhvr>
                                    </p:animEffect>
                                  </p:childTnLst>
                                </p:cTn>
                              </p:par>
                            </p:childTnLst>
                          </p:cTn>
                        </p:par>
                        <p:par>
                          <p:cTn id="28" fill="hold">
                            <p:stCondLst>
                              <p:cond delay="3000"/>
                            </p:stCondLst>
                            <p:childTnLst>
                              <p:par>
                                <p:cTn id="29" presetID="17" presetClass="entr" presetSubtype="10" fill="hold" nodeType="afterEffect">
                                  <p:stCondLst>
                                    <p:cond delay="0"/>
                                  </p:stCondLst>
                                  <p:childTnLst>
                                    <p:set>
                                      <p:cBhvr>
                                        <p:cTn id="30" dur="1" fill="hold">
                                          <p:stCondLst>
                                            <p:cond delay="0"/>
                                          </p:stCondLst>
                                        </p:cTn>
                                        <p:tgtEl>
                                          <p:spTgt spid="96269"/>
                                        </p:tgtEl>
                                        <p:attrNameLst>
                                          <p:attrName>style.visibility</p:attrName>
                                        </p:attrNameLst>
                                      </p:cBhvr>
                                      <p:to>
                                        <p:strVal val="visible"/>
                                      </p:to>
                                    </p:set>
                                    <p:anim calcmode="lin" valueType="num">
                                      <p:cBhvr>
                                        <p:cTn id="31" dur="500" fill="hold"/>
                                        <p:tgtEl>
                                          <p:spTgt spid="96269"/>
                                        </p:tgtEl>
                                        <p:attrNameLst>
                                          <p:attrName>ppt_w</p:attrName>
                                        </p:attrNameLst>
                                      </p:cBhvr>
                                      <p:tavLst>
                                        <p:tav tm="0">
                                          <p:val>
                                            <p:fltVal val="0"/>
                                          </p:val>
                                        </p:tav>
                                        <p:tav tm="100000">
                                          <p:val>
                                            <p:strVal val="#ppt_w"/>
                                          </p:val>
                                        </p:tav>
                                      </p:tavLst>
                                    </p:anim>
                                    <p:anim calcmode="lin" valueType="num">
                                      <p:cBhvr>
                                        <p:cTn id="32" dur="500" fill="hold"/>
                                        <p:tgtEl>
                                          <p:spTgt spid="96269"/>
                                        </p:tgtEl>
                                        <p:attrNameLst>
                                          <p:attrName>ppt_h</p:attrName>
                                        </p:attrNameLst>
                                      </p:cBhvr>
                                      <p:tavLst>
                                        <p:tav tm="0">
                                          <p:val>
                                            <p:strVal val="#ppt_h"/>
                                          </p:val>
                                        </p:tav>
                                        <p:tav tm="100000">
                                          <p:val>
                                            <p:strVal val="#ppt_h"/>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760256" y="1734484"/>
            <a:ext cx="10056813" cy="2203501"/>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82054" y="2008038"/>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2319753" y="2203498"/>
            <a:ext cx="68810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项目</a:t>
            </a:r>
            <a:r>
              <a:rPr lang="en-US" altLang="zh-CN" sz="3600" b="1" dirty="0">
                <a:solidFill>
                  <a:srgbClr val="FFFFFF"/>
                </a:solidFill>
                <a:latin typeface="微软雅黑" panose="020B0503020204020204" pitchFamily="34" charset="-122"/>
                <a:ea typeface="微软雅黑" panose="020B0503020204020204" pitchFamily="34" charset="-122"/>
              </a:rPr>
              <a:t>5.1</a:t>
            </a:r>
            <a:r>
              <a:rPr lang="zh-CN" altLang="en-US" sz="3600" b="1" dirty="0">
                <a:solidFill>
                  <a:srgbClr val="FFFFFF"/>
                </a:solidFill>
                <a:latin typeface="微软雅黑" panose="020B0503020204020204" pitchFamily="34" charset="-122"/>
                <a:ea typeface="微软雅黑" panose="020B0503020204020204" pitchFamily="34" charset="-122"/>
              </a:rPr>
              <a:t>　形象设计服务流程认知</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6258"/>
                                        </p:tgtEl>
                                        <p:attrNameLst>
                                          <p:attrName>style.visibility</p:attrName>
                                        </p:attrNameLst>
                                      </p:cBhvr>
                                      <p:to>
                                        <p:strVal val="visible"/>
                                      </p:to>
                                    </p:set>
                                    <p:animEffect transition="in" filter="fade">
                                      <p:cBhvr>
                                        <p:cTn id="11" dur="1000"/>
                                        <p:tgtEl>
                                          <p:spTgt spid="96258"/>
                                        </p:tgtEl>
                                      </p:cBhvr>
                                    </p:animEffect>
                                    <p:anim calcmode="lin" valueType="num">
                                      <p:cBhvr>
                                        <p:cTn id="12" dur="1000" fill="hold"/>
                                        <p:tgtEl>
                                          <p:spTgt spid="96258"/>
                                        </p:tgtEl>
                                        <p:attrNameLst>
                                          <p:attrName>ppt_x</p:attrName>
                                        </p:attrNameLst>
                                      </p:cBhvr>
                                      <p:tavLst>
                                        <p:tav tm="0">
                                          <p:val>
                                            <p:strVal val="#ppt_x"/>
                                          </p:val>
                                        </p:tav>
                                        <p:tav tm="100000">
                                          <p:val>
                                            <p:strVal val="#ppt_x"/>
                                          </p:val>
                                        </p:tav>
                                      </p:tavLst>
                                    </p:anim>
                                    <p:anim calcmode="lin" valueType="num">
                                      <p:cBhvr>
                                        <p:cTn id="13" dur="1000" fill="hold"/>
                                        <p:tgtEl>
                                          <p:spTgt spid="962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7" presetClass="entr" presetSubtype="10" fill="hold" nodeType="afterEffect">
                                  <p:stCondLst>
                                    <p:cond delay="0"/>
                                  </p:stCondLst>
                                  <p:childTnLst>
                                    <p:set>
                                      <p:cBhvr>
                                        <p:cTn id="16" dur="1" fill="hold">
                                          <p:stCondLst>
                                            <p:cond delay="0"/>
                                          </p:stCondLst>
                                        </p:cTn>
                                        <p:tgtEl>
                                          <p:spTgt spid="96269"/>
                                        </p:tgtEl>
                                        <p:attrNameLst>
                                          <p:attrName>style.visibility</p:attrName>
                                        </p:attrNameLst>
                                      </p:cBhvr>
                                      <p:to>
                                        <p:strVal val="visible"/>
                                      </p:to>
                                    </p:set>
                                    <p:anim calcmode="lin" valueType="num">
                                      <p:cBhvr>
                                        <p:cTn id="17" dur="500" fill="hold"/>
                                        <p:tgtEl>
                                          <p:spTgt spid="96269"/>
                                        </p:tgtEl>
                                        <p:attrNameLst>
                                          <p:attrName>ppt_w</p:attrName>
                                        </p:attrNameLst>
                                      </p:cBhvr>
                                      <p:tavLst>
                                        <p:tav tm="0">
                                          <p:val>
                                            <p:fltVal val="0"/>
                                          </p:val>
                                        </p:tav>
                                        <p:tav tm="100000">
                                          <p:val>
                                            <p:strVal val="#ppt_w"/>
                                          </p:val>
                                        </p:tav>
                                      </p:tavLst>
                                    </p:anim>
                                    <p:anim calcmode="lin" valueType="num">
                                      <p:cBhvr>
                                        <p:cTn id="18" dur="500" fill="hold"/>
                                        <p:tgtEl>
                                          <p:spTgt spid="96269"/>
                                        </p:tgtEl>
                                        <p:attrNameLst>
                                          <p:attrName>ppt_h</p:attrName>
                                        </p:attrNameLst>
                                      </p:cBhvr>
                                      <p:tavLst>
                                        <p:tav tm="0">
                                          <p:val>
                                            <p:strVal val="#ppt_h"/>
                                          </p:val>
                                        </p:tav>
                                        <p:tav tm="100000">
                                          <p:val>
                                            <p:strVal val="#ppt_h"/>
                                          </p:val>
                                        </p:tav>
                                      </p:tavLst>
                                    </p:anim>
                                  </p:childTnLst>
                                </p:cTn>
                              </p:par>
                            </p:childTnLst>
                          </p:cTn>
                        </p:par>
                        <p:par>
                          <p:cTn id="19" fill="hold">
                            <p:stCondLst>
                              <p:cond delay="2000"/>
                            </p:stCondLst>
                            <p:childTnLst>
                              <p:par>
                                <p:cTn id="20" presetID="12" presetClass="entr" presetSubtype="8" fill="hold" grpId="1"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5.1.1</a:t>
            </a:r>
            <a:r>
              <a:rPr lang="zh-CN" altLang="en-US" sz="2800" b="1" dirty="0">
                <a:solidFill>
                  <a:srgbClr val="FFFFFF"/>
                </a:solidFill>
                <a:latin typeface="微软雅黑" panose="020B0503020204020204" pitchFamily="34" charset="-122"/>
                <a:ea typeface="微软雅黑" panose="020B0503020204020204" pitchFamily="34" charset="-122"/>
                <a:sym typeface="+mn-ea"/>
              </a:rPr>
              <a:t>　形象设计服务认知训练</a:t>
            </a:r>
          </a:p>
        </p:txBody>
      </p:sp>
      <p:pic>
        <p:nvPicPr>
          <p:cNvPr id="6" name="图片 7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p:cNvSpPr txBox="1"/>
          <p:nvPr/>
        </p:nvSpPr>
        <p:spPr>
          <a:xfrm>
            <a:off x="908828" y="1268394"/>
            <a:ext cx="10309449" cy="188461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5.1.1.1</a:t>
            </a:r>
            <a:r>
              <a:rPr lang="zh-CN" altLang="en-US" sz="2000" b="1" dirty="0">
                <a:solidFill>
                  <a:srgbClr val="000000"/>
                </a:solidFill>
                <a:latin typeface="微软雅黑" panose="020B0503020204020204" pitchFamily="34" charset="-122"/>
                <a:ea typeface="微软雅黑" panose="020B0503020204020204" pitchFamily="34" charset="-122"/>
              </a:rPr>
              <a:t>　任务描述</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根据课程对人物形象设计服务的讲解，进行一次实际服务体验，记录服务流程并完成服务感受分析，并用文字和图片结合的方式用</a:t>
            </a:r>
            <a:r>
              <a:rPr lang="en-US" altLang="zh-CN" sz="2000" dirty="0">
                <a:solidFill>
                  <a:srgbClr val="000000"/>
                </a:solidFill>
                <a:latin typeface="微软雅黑" panose="020B0503020204020204" pitchFamily="34" charset="-122"/>
                <a:ea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rPr>
              <a:t>或</a:t>
            </a:r>
            <a:r>
              <a:rPr lang="en-US" altLang="zh-CN" sz="2000" dirty="0">
                <a:solidFill>
                  <a:srgbClr val="000000"/>
                </a:solidFill>
                <a:latin typeface="微软雅黑" panose="020B0503020204020204" pitchFamily="34" charset="-122"/>
                <a:ea typeface="微软雅黑" panose="020B0503020204020204" pitchFamily="34" charset="-122"/>
              </a:rPr>
              <a:t>Word</a:t>
            </a:r>
            <a:r>
              <a:rPr lang="zh-CN" altLang="en-US" sz="2000" dirty="0">
                <a:solidFill>
                  <a:srgbClr val="000000"/>
                </a:solidFill>
                <a:latin typeface="微软雅黑" panose="020B0503020204020204" pitchFamily="34" charset="-122"/>
                <a:ea typeface="微软雅黑" panose="020B0503020204020204" pitchFamily="34" charset="-122"/>
              </a:rPr>
              <a:t>文档形式，用规范和专业的语言进行描述。</a:t>
            </a: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7CEB8391-640A-3426-5280-BFA7A890A376}"/>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CC3F79-9E32-E695-CC3D-7B384942BEFB}"/>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063AF0A1-1578-2356-40C0-27753EF1A610}"/>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20CDE319-B5D8-87B1-3DAB-0AC56CA0708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6362E5AF-D004-7285-B2B2-46249BB7E2F9}"/>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326F82B1-D2BF-E5AB-F10D-8C9E67B308A0}"/>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BE044E1F-7C56-1833-935A-5DF426D5A8E4}"/>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5.1.1</a:t>
            </a:r>
            <a:r>
              <a:rPr lang="zh-CN" altLang="en-US" sz="2800" b="1" dirty="0">
                <a:solidFill>
                  <a:srgbClr val="FFFFFF"/>
                </a:solidFill>
                <a:latin typeface="微软雅黑" panose="020B0503020204020204" pitchFamily="34" charset="-122"/>
                <a:ea typeface="微软雅黑" panose="020B0503020204020204" pitchFamily="34" charset="-122"/>
                <a:sym typeface="+mn-ea"/>
              </a:rPr>
              <a:t>　形象设计服务认知训练</a:t>
            </a:r>
          </a:p>
        </p:txBody>
      </p:sp>
      <p:pic>
        <p:nvPicPr>
          <p:cNvPr id="6" name="图片 72">
            <a:extLst>
              <a:ext uri="{FF2B5EF4-FFF2-40B4-BE49-F238E27FC236}">
                <a16:creationId xmlns:a16="http://schemas.microsoft.com/office/drawing/2014/main" id="{5C588D9F-9025-D74D-0F60-6941CFDF7A2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3E9F929B-1B77-EE17-67CB-3F8B1FD5C0AC}"/>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D69972B1-91C4-21EB-2AC3-1056E1278A62}"/>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5.1.1.2</a:t>
            </a:r>
            <a:r>
              <a:rPr lang="zh-CN" altLang="en-US" sz="2000" b="1" dirty="0">
                <a:solidFill>
                  <a:srgbClr val="000000"/>
                </a:solidFill>
                <a:latin typeface="微软雅黑" panose="020B0503020204020204" pitchFamily="34" charset="-122"/>
                <a:ea typeface="微软雅黑" panose="020B0503020204020204" pitchFamily="34" charset="-122"/>
              </a:rPr>
              <a:t>　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掌握人物形象设计服务的标准流程；掌握与五种感官相连的服务体验的知识要点；掌握有效沟通的知识。</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能理解服务的标准流程的内容和相关因素；能应用专业语言文字和图片结合的形式对服务进行准确表述；能思考形象设计服务中的体验感与艺术设计感知之间的关系。</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r>
              <a:rPr lang="zh-CN" altLang="en-US" sz="2000" dirty="0">
                <a:solidFill>
                  <a:srgbClr val="000000"/>
                </a:solidFill>
                <a:latin typeface="微软雅黑" panose="020B0503020204020204" pitchFamily="34" charset="-122"/>
                <a:ea typeface="微软雅黑" panose="020B0503020204020204" pitchFamily="34" charset="-122"/>
              </a:rPr>
              <a:t>培养观察分析能力，突出以人为本的理念；培养遵循实事求是的原则，理论联系实际；培养严谨的逻辑思维能力、语言表达能力；培养有效沟通和交流的能力；培养信息收集及有效信息提取的能力。</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386769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152953-6D41-2B21-EB1B-29BB66EF53E7}"/>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F2EF1052-6054-5BB4-8AF1-E5C9A47ABCA6}"/>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C195896F-DFCE-4C7F-E2C0-EEB13F35771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169176FB-AC68-30E5-8812-839571C31F67}"/>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C3F17E3-F965-FE64-1FE8-801DFB3C2B7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852BDCB-0675-233F-524B-956B8508EC78}"/>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5.1.1</a:t>
            </a:r>
            <a:r>
              <a:rPr lang="zh-CN" altLang="en-US" sz="2800" b="1" dirty="0">
                <a:solidFill>
                  <a:srgbClr val="FFFFFF"/>
                </a:solidFill>
                <a:latin typeface="微软雅黑" panose="020B0503020204020204" pitchFamily="34" charset="-122"/>
                <a:ea typeface="微软雅黑" panose="020B0503020204020204" pitchFamily="34" charset="-122"/>
                <a:sym typeface="+mn-ea"/>
              </a:rPr>
              <a:t>　形象设计服务认知训练</a:t>
            </a:r>
          </a:p>
        </p:txBody>
      </p:sp>
      <p:pic>
        <p:nvPicPr>
          <p:cNvPr id="6" name="图片 72">
            <a:extLst>
              <a:ext uri="{FF2B5EF4-FFF2-40B4-BE49-F238E27FC236}">
                <a16:creationId xmlns:a16="http://schemas.microsoft.com/office/drawing/2014/main" id="{83DFE2E1-B61B-69F0-81EF-2352C706C52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5210CDE8-DA04-F7A1-1746-A169F444C66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DBFCE07-70D5-43B1-BEAC-48AAA1AEE001}"/>
              </a:ext>
            </a:extLst>
          </p:cNvPr>
          <p:cNvSpPr txBox="1"/>
          <p:nvPr/>
        </p:nvSpPr>
        <p:spPr>
          <a:xfrm>
            <a:off x="908828" y="1268394"/>
            <a:ext cx="10309449" cy="5116272"/>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5.1.1.3</a:t>
            </a:r>
            <a:r>
              <a:rPr lang="zh-CN" altLang="en-US" sz="2000" b="1" dirty="0">
                <a:solidFill>
                  <a:srgbClr val="000000"/>
                </a:solidFill>
                <a:latin typeface="微软雅黑" panose="020B0503020204020204" pitchFamily="34" charset="-122"/>
                <a:ea typeface="微软雅黑" panose="020B0503020204020204" pitchFamily="34" charset="-122"/>
              </a:rPr>
              <a:t>　重点难点</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服务的四个要点的灵活运用。</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服务中的礼仪。</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5.1.1.4</a:t>
            </a:r>
            <a:r>
              <a:rPr lang="zh-CN" altLang="en-US" sz="2000" b="1" dirty="0">
                <a:solidFill>
                  <a:srgbClr val="000000"/>
                </a:solidFill>
                <a:latin typeface="微软雅黑" panose="020B0503020204020204" pitchFamily="34" charset="-122"/>
                <a:ea typeface="微软雅黑" panose="020B0503020204020204" pitchFamily="34" charset="-122"/>
              </a:rPr>
              <a:t>　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．形象设计服务流程</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）咨询。</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）计划。</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）决策。</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）实施。</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）评估。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6</a:t>
            </a:r>
            <a:r>
              <a:rPr lang="zh-CN" altLang="en-US" sz="2000" dirty="0">
                <a:solidFill>
                  <a:srgbClr val="000000"/>
                </a:solidFill>
                <a:latin typeface="微软雅黑" panose="020B0503020204020204" pitchFamily="34" charset="-122"/>
                <a:ea typeface="微软雅黑" panose="020B0503020204020204" pitchFamily="34" charset="-122"/>
              </a:rPr>
              <a:t>）反馈。</a:t>
            </a:r>
          </a:p>
        </p:txBody>
      </p:sp>
      <p:pic>
        <p:nvPicPr>
          <p:cNvPr id="9" name="图片 3">
            <a:extLst>
              <a:ext uri="{FF2B5EF4-FFF2-40B4-BE49-F238E27FC236}">
                <a16:creationId xmlns:a16="http://schemas.microsoft.com/office/drawing/2014/main" id="{833A0DC4-431C-6E75-1883-4EDD4B281A21}"/>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64078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65AA84-EF1C-82A6-9646-DE2EBD84EAC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D7602CF9-7CA9-EC1E-9802-DFCDC0F0152C}"/>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CDF019AA-0C50-14D1-03A9-040B2D3D52D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C2527530-1BA0-BC03-1274-9E871E1A0D3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06FD64AD-0D19-952D-BEC1-40A9DB24503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48434307-B909-903F-EEEB-73EC54458E11}"/>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5.1.1</a:t>
            </a:r>
            <a:r>
              <a:rPr lang="zh-CN" altLang="en-US" sz="2800" b="1" dirty="0">
                <a:solidFill>
                  <a:srgbClr val="FFFFFF"/>
                </a:solidFill>
                <a:latin typeface="微软雅黑" panose="020B0503020204020204" pitchFamily="34" charset="-122"/>
                <a:ea typeface="微软雅黑" panose="020B0503020204020204" pitchFamily="34" charset="-122"/>
                <a:sym typeface="+mn-ea"/>
              </a:rPr>
              <a:t>　形象设计服务认知训练</a:t>
            </a:r>
          </a:p>
        </p:txBody>
      </p:sp>
      <p:pic>
        <p:nvPicPr>
          <p:cNvPr id="6" name="图片 72">
            <a:extLst>
              <a:ext uri="{FF2B5EF4-FFF2-40B4-BE49-F238E27FC236}">
                <a16:creationId xmlns:a16="http://schemas.microsoft.com/office/drawing/2014/main" id="{CCC76CA6-EC0A-40EB-68C9-3E18ED87CCA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1EBFAA4F-FCF7-197D-DA02-BD1A2BAFCA8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B272838-1856-23C0-ABBB-511C26797CEB}"/>
              </a:ext>
            </a:extLst>
          </p:cNvPr>
          <p:cNvSpPr txBox="1"/>
          <p:nvPr/>
        </p:nvSpPr>
        <p:spPr>
          <a:xfrm>
            <a:off x="908828" y="1268394"/>
            <a:ext cx="10309449" cy="280794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．如何进行有效沟通 </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）行为的互动。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）谈话或书信交沟通。</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）通过沟通的媒介进行沟通，如新闻、报纸、杂志等。</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）交往、联系的一种方式。</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）借助通信工具进行的交流。</a:t>
            </a:r>
          </a:p>
        </p:txBody>
      </p:sp>
      <p:pic>
        <p:nvPicPr>
          <p:cNvPr id="9" name="图片 3">
            <a:extLst>
              <a:ext uri="{FF2B5EF4-FFF2-40B4-BE49-F238E27FC236}">
                <a16:creationId xmlns:a16="http://schemas.microsoft.com/office/drawing/2014/main" id="{11D3D212-7A16-7333-BD3E-03919EB13C89}"/>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181263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7F32B9-AA43-188F-56F9-9B9F09FFECA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48DB236-21F2-D57C-223A-B6EC5AB221A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2CC0929-F356-ACCE-1B8D-FA6478D9AB7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89B7D962-480A-3557-0D43-73EDAE06B71D}"/>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381E2526-BAD0-74EE-1D59-AFDDDE4BC9F7}"/>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99E7406F-3421-8A1D-1838-2B925FC8FA8D}"/>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5.1.1</a:t>
            </a:r>
            <a:r>
              <a:rPr lang="zh-CN" altLang="en-US" sz="2800" b="1" dirty="0">
                <a:solidFill>
                  <a:srgbClr val="FFFFFF"/>
                </a:solidFill>
                <a:latin typeface="微软雅黑" panose="020B0503020204020204" pitchFamily="34" charset="-122"/>
                <a:ea typeface="微软雅黑" panose="020B0503020204020204" pitchFamily="34" charset="-122"/>
                <a:sym typeface="+mn-ea"/>
              </a:rPr>
              <a:t>　形象设计服务认知训练</a:t>
            </a:r>
          </a:p>
        </p:txBody>
      </p:sp>
      <p:pic>
        <p:nvPicPr>
          <p:cNvPr id="6" name="图片 72">
            <a:extLst>
              <a:ext uri="{FF2B5EF4-FFF2-40B4-BE49-F238E27FC236}">
                <a16:creationId xmlns:a16="http://schemas.microsoft.com/office/drawing/2014/main" id="{DED76A03-7C3C-DD49-D928-4384CE3156B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7C89536-9609-B252-E2E0-91E1E57C2254}"/>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26AF468-3428-4AC2-4B54-FCEF34CF3FFC}"/>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5.1.1.5   </a:t>
            </a:r>
            <a:r>
              <a:rPr lang="zh-CN" altLang="en-US" sz="2000" b="1" dirty="0">
                <a:solidFill>
                  <a:srgbClr val="000000"/>
                </a:solidFill>
                <a:latin typeface="微软雅黑" panose="020B0503020204020204" pitchFamily="34" charset="-122"/>
                <a:ea typeface="微软雅黑" panose="020B0503020204020204" pitchFamily="34" charset="-122"/>
              </a:rPr>
              <a:t>素质素养养成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）在与被设计对象的沟通中，遵守实事求是的原则，遵循以人为本的理念，理论和实际相结合，学会尊重他人。</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）在记录和表达被设计对象信息时，养成用设计师的思维方式、逻辑、专业语言进行描述。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）通过观察和交流的方式，在收集被设计对象信息过程中，培养专业而有效的沟通交流能力。</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5.1.1.6</a:t>
            </a:r>
            <a:r>
              <a:rPr lang="zh-CN" altLang="en-US" sz="2000" b="1" dirty="0">
                <a:solidFill>
                  <a:srgbClr val="000000"/>
                </a:solidFill>
                <a:latin typeface="微软雅黑" panose="020B0503020204020204" pitchFamily="34" charset="-122"/>
                <a:ea typeface="微软雅黑" panose="020B0503020204020204" pitchFamily="34" charset="-122"/>
              </a:rPr>
              <a:t>　任务实施</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5.1.1.6.1</a:t>
            </a:r>
            <a:r>
              <a:rPr lang="zh-CN" altLang="en-US" sz="2000" b="1" dirty="0">
                <a:solidFill>
                  <a:srgbClr val="000000"/>
                </a:solidFill>
                <a:latin typeface="微软雅黑" panose="020B0503020204020204" pitchFamily="34" charset="-122"/>
                <a:ea typeface="微软雅黑" panose="020B0503020204020204" pitchFamily="34" charset="-122"/>
              </a:rPr>
              <a:t>　任务分配</a:t>
            </a:r>
          </a:p>
        </p:txBody>
      </p:sp>
    </p:spTree>
    <p:extLst>
      <p:ext uri="{BB962C8B-B14F-4D97-AF65-F5344CB8AC3E}">
        <p14:creationId xmlns:p14="http://schemas.microsoft.com/office/powerpoint/2010/main" val="39247809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CE86C0-ADD9-650E-8201-2AA6E701BC91}"/>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CC2DA1F-1895-801B-3D6C-1F93F99E6136}"/>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DFD0D34C-67F7-C3F9-E4CB-C1460F44CE1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D0C27E95-C5E5-12FA-E605-1415435ADA99}"/>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38C449B-D954-2F42-DB95-7F423441C24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6FB23D1-6720-7E01-927A-9A46ABB9FEBF}"/>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5.1.1</a:t>
            </a:r>
            <a:r>
              <a:rPr lang="zh-CN" altLang="en-US" sz="2800" b="1" dirty="0">
                <a:solidFill>
                  <a:srgbClr val="FFFFFF"/>
                </a:solidFill>
                <a:latin typeface="微软雅黑" panose="020B0503020204020204" pitchFamily="34" charset="-122"/>
                <a:ea typeface="微软雅黑" panose="020B0503020204020204" pitchFamily="34" charset="-122"/>
                <a:sym typeface="+mn-ea"/>
              </a:rPr>
              <a:t>　形象设计服务认知训练</a:t>
            </a:r>
          </a:p>
        </p:txBody>
      </p:sp>
      <p:pic>
        <p:nvPicPr>
          <p:cNvPr id="6" name="图片 72">
            <a:extLst>
              <a:ext uri="{FF2B5EF4-FFF2-40B4-BE49-F238E27FC236}">
                <a16:creationId xmlns:a16="http://schemas.microsoft.com/office/drawing/2014/main" id="{1AA37615-03CE-EE1C-15D5-7C7BEC3C135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5FC215AC-6F4C-CCFF-67E7-203013B1368D}"/>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F4DE807A-8766-38A6-BC8D-D27768BF7B6C}"/>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5.1.1.6.2</a:t>
            </a:r>
            <a:r>
              <a:rPr lang="zh-CN" altLang="en-US" sz="2000" b="1" dirty="0">
                <a:solidFill>
                  <a:srgbClr val="000000"/>
                </a:solidFill>
                <a:latin typeface="微软雅黑" panose="020B0503020204020204" pitchFamily="34" charset="-122"/>
                <a:ea typeface="微软雅黑" panose="020B0503020204020204" pitchFamily="34" charset="-122"/>
              </a:rPr>
              <a:t>　自主探学</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引导问题：根据自己的服务体验过程完成以下服务流程的记录，用规范和专业的语言描述咨询、计划、决策、实施、评估、反馈的要点并填表。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引导问题：根据自己的体验过程联系所学的“艺术设计感知力”的内容，对自己的被服务体验进行描述。</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5.1.1.6.3</a:t>
            </a:r>
            <a:r>
              <a:rPr lang="zh-CN" altLang="en-US" sz="2000" b="1" dirty="0">
                <a:solidFill>
                  <a:srgbClr val="000000"/>
                </a:solidFill>
                <a:latin typeface="微软雅黑" panose="020B0503020204020204" pitchFamily="34" charset="-122"/>
                <a:ea typeface="微软雅黑" panose="020B0503020204020204" pitchFamily="34" charset="-122"/>
              </a:rPr>
              <a:t>　合作研学</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5.1.1.6.4</a:t>
            </a:r>
            <a:r>
              <a:rPr lang="zh-CN" altLang="en-US" sz="2000" b="1" dirty="0">
                <a:solidFill>
                  <a:srgbClr val="000000"/>
                </a:solidFill>
                <a:latin typeface="微软雅黑" panose="020B0503020204020204" pitchFamily="34" charset="-122"/>
                <a:ea typeface="微软雅黑" panose="020B0503020204020204" pitchFamily="34" charset="-122"/>
              </a:rPr>
              <a:t>　展示赏学</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5.1.1.6.5</a:t>
            </a:r>
            <a:r>
              <a:rPr lang="zh-CN" altLang="en-US" sz="2000" b="1" dirty="0">
                <a:solidFill>
                  <a:srgbClr val="000000"/>
                </a:solidFill>
                <a:latin typeface="微软雅黑" panose="020B0503020204020204" pitchFamily="34" charset="-122"/>
                <a:ea typeface="微软雅黑" panose="020B0503020204020204" pitchFamily="34" charset="-122"/>
              </a:rPr>
              <a:t>　方法应用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引导问题：根据自己的服务体验，用文字和图片结合的方式，用</a:t>
            </a:r>
            <a:r>
              <a:rPr lang="en-US" altLang="zh-CN" sz="2000" dirty="0">
                <a:solidFill>
                  <a:srgbClr val="000000"/>
                </a:solidFill>
                <a:latin typeface="微软雅黑" panose="020B0503020204020204" pitchFamily="34" charset="-122"/>
                <a:ea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rPr>
              <a:t>或</a:t>
            </a:r>
            <a:r>
              <a:rPr lang="en-US" altLang="zh-CN" sz="2000" dirty="0">
                <a:solidFill>
                  <a:srgbClr val="000000"/>
                </a:solidFill>
                <a:latin typeface="微软雅黑" panose="020B0503020204020204" pitchFamily="34" charset="-122"/>
                <a:ea typeface="微软雅黑" panose="020B0503020204020204" pitchFamily="34" charset="-122"/>
              </a:rPr>
              <a:t>Word</a:t>
            </a:r>
            <a:r>
              <a:rPr lang="zh-CN" altLang="en-US" sz="2000" dirty="0">
                <a:solidFill>
                  <a:srgbClr val="000000"/>
                </a:solidFill>
                <a:latin typeface="微软雅黑" panose="020B0503020204020204" pitchFamily="34" charset="-122"/>
                <a:ea typeface="微软雅黑" panose="020B0503020204020204" pitchFamily="34" charset="-122"/>
              </a:rPr>
              <a:t>文档形式，使用规范和专业的语言，写出形象设计服务中的注意事项。</a:t>
            </a:r>
          </a:p>
        </p:txBody>
      </p:sp>
    </p:spTree>
    <p:extLst>
      <p:ext uri="{BB962C8B-B14F-4D97-AF65-F5344CB8AC3E}">
        <p14:creationId xmlns:p14="http://schemas.microsoft.com/office/powerpoint/2010/main" val="437685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2ZmOTRhNWViOTkzMGEzNThjYzAwNjA3ZWQyOWQ4NT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TIMING" val="|0.8|0.8|1.2|0.9|1.1"/>
</p:tagLst>
</file>

<file path=ppt/tags/tag2.xml><?xml version="1.0" encoding="utf-8"?>
<p:tagLst xmlns:a="http://schemas.openxmlformats.org/drawingml/2006/main" xmlns:r="http://schemas.openxmlformats.org/officeDocument/2006/relationships" xmlns:p="http://schemas.openxmlformats.org/presentationml/2006/main">
  <p:tag name="TIMING" val="|0.5|0.7|0.8|1|1.2"/>
</p:tagLst>
</file>

<file path=ppt/tags/tag3.xml><?xml version="1.0" encoding="utf-8"?>
<p:tagLst xmlns:a="http://schemas.openxmlformats.org/drawingml/2006/main" xmlns:r="http://schemas.openxmlformats.org/officeDocument/2006/relationships" xmlns:p="http://schemas.openxmlformats.org/presentationml/2006/main">
  <p:tag name="TIMING" val="|1.3|4.3"/>
</p:tagLst>
</file>

<file path=ppt/tags/tag4.xml><?xml version="1.0" encoding="utf-8"?>
<p:tagLst xmlns:a="http://schemas.openxmlformats.org/drawingml/2006/main" xmlns:r="http://schemas.openxmlformats.org/officeDocument/2006/relationships" xmlns:p="http://schemas.openxmlformats.org/presentationml/2006/main">
  <p:tag name="TIMING" val="|1.3|4.3"/>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TIMING" val="|1.3|4.3"/>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2495"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2495"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413</TotalTime>
  <Words>1251</Words>
  <Application>Microsoft Office PowerPoint</Application>
  <PresentationFormat>宽屏</PresentationFormat>
  <Paragraphs>135</Paragraphs>
  <Slides>19</Slides>
  <Notes>16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FZCSK--GBK1-0</vt:lpstr>
      <vt:lpstr>等线</vt:lpstr>
      <vt:lpstr>方正稚艺_GBK</vt:lpstr>
      <vt:lpstr>黑体</vt:lpstr>
      <vt:lpstr>微软雅黑</vt:lpstr>
      <vt:lpstr>Arial</vt:lpstr>
      <vt:lpstr>Calibri</vt:lpstr>
      <vt:lpstr>Calibri Light</vt:lpstr>
      <vt:lpstr>Wingdings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雨宁 仇</dc:creator>
  <cp:lastModifiedBy>fc z</cp:lastModifiedBy>
  <cp:revision>31</cp:revision>
  <dcterms:created xsi:type="dcterms:W3CDTF">2023-11-05T06:36:00Z</dcterms:created>
  <dcterms:modified xsi:type="dcterms:W3CDTF">2025-06-28T02:08:17Z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E77A7CDC3D6F48479E9DAAE7B8AC3A57_13</vt:lpwstr>
  </property>
  <property fmtid="{D5CDD505-2E9C-101B-9397-08002B2CF9AE}" pid="3" name="KSOProductBuildVer">
    <vt:lpwstr>2052-12.1.0.18240</vt:lpwstr>
  </property>
</Properties>
</file>